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105"/>
  </p:notesMasterIdLst>
  <p:sldIdLst>
    <p:sldId id="377" r:id="rId2"/>
    <p:sldId id="378" r:id="rId3"/>
    <p:sldId id="379" r:id="rId4"/>
    <p:sldId id="380" r:id="rId5"/>
    <p:sldId id="381" r:id="rId6"/>
    <p:sldId id="382" r:id="rId7"/>
    <p:sldId id="383" r:id="rId8"/>
    <p:sldId id="384" r:id="rId9"/>
    <p:sldId id="385" r:id="rId10"/>
    <p:sldId id="386" r:id="rId11"/>
    <p:sldId id="387" r:id="rId12"/>
    <p:sldId id="388" r:id="rId13"/>
    <p:sldId id="389" r:id="rId14"/>
    <p:sldId id="390" r:id="rId15"/>
    <p:sldId id="391" r:id="rId16"/>
    <p:sldId id="392" r:id="rId17"/>
    <p:sldId id="394" r:id="rId18"/>
    <p:sldId id="395" r:id="rId19"/>
    <p:sldId id="396" r:id="rId20"/>
    <p:sldId id="397" r:id="rId21"/>
    <p:sldId id="398"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28" r:id="rId51"/>
    <p:sldId id="429" r:id="rId52"/>
    <p:sldId id="430" r:id="rId53"/>
    <p:sldId id="431" r:id="rId54"/>
    <p:sldId id="432" r:id="rId55"/>
    <p:sldId id="433" r:id="rId56"/>
    <p:sldId id="434" r:id="rId57"/>
    <p:sldId id="436" r:id="rId58"/>
    <p:sldId id="437" r:id="rId59"/>
    <p:sldId id="438" r:id="rId60"/>
    <p:sldId id="439" r:id="rId61"/>
    <p:sldId id="440" r:id="rId62"/>
    <p:sldId id="441" r:id="rId63"/>
    <p:sldId id="442" r:id="rId64"/>
    <p:sldId id="443" r:id="rId65"/>
    <p:sldId id="444" r:id="rId66"/>
    <p:sldId id="445" r:id="rId67"/>
    <p:sldId id="446" r:id="rId68"/>
    <p:sldId id="447" r:id="rId69"/>
    <p:sldId id="448" r:id="rId70"/>
    <p:sldId id="449" r:id="rId71"/>
    <p:sldId id="450" r:id="rId72"/>
    <p:sldId id="451" r:id="rId73"/>
    <p:sldId id="452" r:id="rId74"/>
    <p:sldId id="453" r:id="rId75"/>
    <p:sldId id="454" r:id="rId76"/>
    <p:sldId id="455" r:id="rId77"/>
    <p:sldId id="456" r:id="rId78"/>
    <p:sldId id="457" r:id="rId79"/>
    <p:sldId id="458" r:id="rId80"/>
    <p:sldId id="459" r:id="rId81"/>
    <p:sldId id="460" r:id="rId82"/>
    <p:sldId id="461" r:id="rId83"/>
    <p:sldId id="462" r:id="rId84"/>
    <p:sldId id="463" r:id="rId85"/>
    <p:sldId id="464" r:id="rId86"/>
    <p:sldId id="465" r:id="rId87"/>
    <p:sldId id="466"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79" r:id="rId101"/>
    <p:sldId id="480" r:id="rId102"/>
    <p:sldId id="481" r:id="rId103"/>
    <p:sldId id="482"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883604-D60D-4A85-BFCC-9CAB418FCCDB}" type="datetimeFigureOut">
              <a:rPr lang="pt-BR" smtClean="0"/>
              <a:pPr/>
              <a:t>15/11/2022</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AAE98A-2921-44C5-992D-266CE2FAE14F}" type="slidenum">
              <a:rPr lang="pt-BR" smtClean="0"/>
              <a:pPr/>
              <a:t>‹nº›</a:t>
            </a:fld>
            <a:endParaRPr lang="pt-BR"/>
          </a:p>
        </p:txBody>
      </p:sp>
    </p:spTree>
    <p:extLst>
      <p:ext uri="{BB962C8B-B14F-4D97-AF65-F5344CB8AC3E}">
        <p14:creationId xmlns:p14="http://schemas.microsoft.com/office/powerpoint/2010/main" val="1285153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3"/>
          <p:cNvSpPr>
            <a:spLocks noGrp="1" noChangeArrowheads="1"/>
          </p:cNvSpPr>
          <p:nvPr>
            <p:ph type="hdr" sz="quarter"/>
          </p:nvPr>
        </p:nvSpPr>
        <p:spPr>
          <a:noFill/>
        </p:spPr>
        <p:txBody>
          <a:bodyPr/>
          <a:lstStyle>
            <a:lvl1pPr>
              <a:tabLst>
                <a:tab pos="723900" algn="l"/>
                <a:tab pos="1447800" algn="l"/>
                <a:tab pos="2171700" algn="l"/>
                <a:tab pos="2895600" algn="l"/>
              </a:tabLst>
              <a:defRPr sz="2400">
                <a:solidFill>
                  <a:schemeClr val="bg1"/>
                </a:solidFill>
                <a:latin typeface="Times New Roman" pitchFamily="16" charset="0"/>
                <a:ea typeface="Microsoft YaHei" charset="-122"/>
              </a:defRPr>
            </a:lvl1pPr>
            <a:lvl2pPr>
              <a:tabLst>
                <a:tab pos="723900" algn="l"/>
                <a:tab pos="1447800" algn="l"/>
                <a:tab pos="2171700" algn="l"/>
                <a:tab pos="2895600" algn="l"/>
              </a:tabLst>
              <a:defRPr sz="2400">
                <a:solidFill>
                  <a:schemeClr val="bg1"/>
                </a:solidFill>
                <a:latin typeface="Times New Roman" pitchFamily="16" charset="0"/>
                <a:ea typeface="Microsoft YaHei" charset="-122"/>
              </a:defRPr>
            </a:lvl2pPr>
            <a:lvl3pPr>
              <a:tabLst>
                <a:tab pos="723900" algn="l"/>
                <a:tab pos="1447800" algn="l"/>
                <a:tab pos="2171700" algn="l"/>
                <a:tab pos="2895600" algn="l"/>
              </a:tabLst>
              <a:defRPr sz="2400">
                <a:solidFill>
                  <a:schemeClr val="bg1"/>
                </a:solidFill>
                <a:latin typeface="Times New Roman" pitchFamily="16" charset="0"/>
                <a:ea typeface="Microsoft YaHei" charset="-122"/>
              </a:defRPr>
            </a:lvl3pPr>
            <a:lvl4pPr>
              <a:tabLst>
                <a:tab pos="723900" algn="l"/>
                <a:tab pos="1447800" algn="l"/>
                <a:tab pos="2171700" algn="l"/>
                <a:tab pos="2895600" algn="l"/>
              </a:tabLst>
              <a:defRPr sz="2400">
                <a:solidFill>
                  <a:schemeClr val="bg1"/>
                </a:solidFill>
                <a:latin typeface="Times New Roman" pitchFamily="16" charset="0"/>
                <a:ea typeface="Microsoft YaHei" charset="-122"/>
              </a:defRPr>
            </a:lvl4pPr>
            <a:lvl5pPr>
              <a:tabLst>
                <a:tab pos="723900" algn="l"/>
                <a:tab pos="1447800" algn="l"/>
                <a:tab pos="2171700" algn="l"/>
                <a:tab pos="28956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9pPr>
          </a:lstStyle>
          <a:p>
            <a:r>
              <a:rPr lang="pt-BR" sz="1400">
                <a:solidFill>
                  <a:srgbClr val="000000"/>
                </a:solidFill>
              </a:rPr>
              <a:t>GULDEI</a:t>
            </a:r>
          </a:p>
        </p:txBody>
      </p:sp>
      <p:sp>
        <p:nvSpPr>
          <p:cNvPr id="51203" name="Rectangle 6"/>
          <p:cNvSpPr>
            <a:spLocks noGrp="1" noChangeArrowheads="1"/>
          </p:cNvSpPr>
          <p:nvPr>
            <p:ph type="sldNum" sz="quarter"/>
          </p:nvPr>
        </p:nvSpPr>
        <p:spPr>
          <a:noFill/>
        </p:spPr>
        <p:txBody>
          <a:bodyPr/>
          <a:lstStyle>
            <a:lvl1pPr>
              <a:tabLst>
                <a:tab pos="723900" algn="l"/>
                <a:tab pos="1447800" algn="l"/>
                <a:tab pos="2171700" algn="l"/>
                <a:tab pos="2895600" algn="l"/>
              </a:tabLst>
              <a:defRPr sz="2400">
                <a:solidFill>
                  <a:schemeClr val="bg1"/>
                </a:solidFill>
                <a:latin typeface="Times New Roman" pitchFamily="16" charset="0"/>
                <a:ea typeface="Microsoft YaHei" charset="-122"/>
              </a:defRPr>
            </a:lvl1pPr>
            <a:lvl2pPr>
              <a:tabLst>
                <a:tab pos="723900" algn="l"/>
                <a:tab pos="1447800" algn="l"/>
                <a:tab pos="2171700" algn="l"/>
                <a:tab pos="2895600" algn="l"/>
              </a:tabLst>
              <a:defRPr sz="2400">
                <a:solidFill>
                  <a:schemeClr val="bg1"/>
                </a:solidFill>
                <a:latin typeface="Times New Roman" pitchFamily="16" charset="0"/>
                <a:ea typeface="Microsoft YaHei" charset="-122"/>
              </a:defRPr>
            </a:lvl2pPr>
            <a:lvl3pPr>
              <a:tabLst>
                <a:tab pos="723900" algn="l"/>
                <a:tab pos="1447800" algn="l"/>
                <a:tab pos="2171700" algn="l"/>
                <a:tab pos="2895600" algn="l"/>
              </a:tabLst>
              <a:defRPr sz="2400">
                <a:solidFill>
                  <a:schemeClr val="bg1"/>
                </a:solidFill>
                <a:latin typeface="Times New Roman" pitchFamily="16" charset="0"/>
                <a:ea typeface="Microsoft YaHei" charset="-122"/>
              </a:defRPr>
            </a:lvl3pPr>
            <a:lvl4pPr>
              <a:tabLst>
                <a:tab pos="723900" algn="l"/>
                <a:tab pos="1447800" algn="l"/>
                <a:tab pos="2171700" algn="l"/>
                <a:tab pos="2895600" algn="l"/>
              </a:tabLst>
              <a:defRPr sz="2400">
                <a:solidFill>
                  <a:schemeClr val="bg1"/>
                </a:solidFill>
                <a:latin typeface="Times New Roman" pitchFamily="16" charset="0"/>
                <a:ea typeface="Microsoft YaHei" charset="-122"/>
              </a:defRPr>
            </a:lvl4pPr>
            <a:lvl5pPr>
              <a:tabLst>
                <a:tab pos="723900" algn="l"/>
                <a:tab pos="1447800" algn="l"/>
                <a:tab pos="2171700" algn="l"/>
                <a:tab pos="28956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9pPr>
          </a:lstStyle>
          <a:p>
            <a:fld id="{81E05A50-E45B-47BF-A536-291993D56EAB}" type="slidenum">
              <a:rPr lang="pt-BR" sz="1400">
                <a:solidFill>
                  <a:srgbClr val="000000"/>
                </a:solidFill>
              </a:rPr>
              <a:pPr/>
              <a:t>71</a:t>
            </a:fld>
            <a:endParaRPr lang="pt-BR" sz="1400">
              <a:solidFill>
                <a:srgbClr val="000000"/>
              </a:solidFill>
            </a:endParaRPr>
          </a:p>
        </p:txBody>
      </p:sp>
      <p:sp>
        <p:nvSpPr>
          <p:cNvPr id="51204" name="Rectangle 1"/>
          <p:cNvSpPr txBox="1">
            <a:spLocks noGrp="1" noRot="1" noChangeAspect="1" noChangeArrowheads="1" noTextEdit="1"/>
          </p:cNvSpPr>
          <p:nvPr>
            <p:ph type="sldImg"/>
          </p:nvPr>
        </p:nvSpPr>
        <p:spPr>
          <a:xfrm>
            <a:off x="1141413"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5"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3"/>
          <p:cNvSpPr>
            <a:spLocks noGrp="1" noChangeArrowheads="1"/>
          </p:cNvSpPr>
          <p:nvPr>
            <p:ph type="hdr" sz="quarter"/>
          </p:nvPr>
        </p:nvSpPr>
        <p:spPr>
          <a:noFill/>
        </p:spPr>
        <p:txBody>
          <a:bodyPr/>
          <a:lstStyle>
            <a:lvl1pPr>
              <a:tabLst>
                <a:tab pos="723900" algn="l"/>
                <a:tab pos="1447800" algn="l"/>
                <a:tab pos="2171700" algn="l"/>
                <a:tab pos="2895600" algn="l"/>
              </a:tabLst>
              <a:defRPr sz="2400">
                <a:solidFill>
                  <a:schemeClr val="bg1"/>
                </a:solidFill>
                <a:latin typeface="Times New Roman" pitchFamily="16" charset="0"/>
                <a:ea typeface="Microsoft YaHei" charset="-122"/>
              </a:defRPr>
            </a:lvl1pPr>
            <a:lvl2pPr>
              <a:tabLst>
                <a:tab pos="723900" algn="l"/>
                <a:tab pos="1447800" algn="l"/>
                <a:tab pos="2171700" algn="l"/>
                <a:tab pos="2895600" algn="l"/>
              </a:tabLst>
              <a:defRPr sz="2400">
                <a:solidFill>
                  <a:schemeClr val="bg1"/>
                </a:solidFill>
                <a:latin typeface="Times New Roman" pitchFamily="16" charset="0"/>
                <a:ea typeface="Microsoft YaHei" charset="-122"/>
              </a:defRPr>
            </a:lvl2pPr>
            <a:lvl3pPr>
              <a:tabLst>
                <a:tab pos="723900" algn="l"/>
                <a:tab pos="1447800" algn="l"/>
                <a:tab pos="2171700" algn="l"/>
                <a:tab pos="2895600" algn="l"/>
              </a:tabLst>
              <a:defRPr sz="2400">
                <a:solidFill>
                  <a:schemeClr val="bg1"/>
                </a:solidFill>
                <a:latin typeface="Times New Roman" pitchFamily="16" charset="0"/>
                <a:ea typeface="Microsoft YaHei" charset="-122"/>
              </a:defRPr>
            </a:lvl3pPr>
            <a:lvl4pPr>
              <a:tabLst>
                <a:tab pos="723900" algn="l"/>
                <a:tab pos="1447800" algn="l"/>
                <a:tab pos="2171700" algn="l"/>
                <a:tab pos="2895600" algn="l"/>
              </a:tabLst>
              <a:defRPr sz="2400">
                <a:solidFill>
                  <a:schemeClr val="bg1"/>
                </a:solidFill>
                <a:latin typeface="Times New Roman" pitchFamily="16" charset="0"/>
                <a:ea typeface="Microsoft YaHei" charset="-122"/>
              </a:defRPr>
            </a:lvl4pPr>
            <a:lvl5pPr>
              <a:tabLst>
                <a:tab pos="723900" algn="l"/>
                <a:tab pos="1447800" algn="l"/>
                <a:tab pos="2171700" algn="l"/>
                <a:tab pos="28956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9pPr>
          </a:lstStyle>
          <a:p>
            <a:r>
              <a:rPr lang="pt-BR" sz="1400">
                <a:solidFill>
                  <a:srgbClr val="000000"/>
                </a:solidFill>
              </a:rPr>
              <a:t>GULDEI</a:t>
            </a:r>
          </a:p>
        </p:txBody>
      </p:sp>
      <p:sp>
        <p:nvSpPr>
          <p:cNvPr id="52227" name="Rectangle 6"/>
          <p:cNvSpPr>
            <a:spLocks noGrp="1" noChangeArrowheads="1"/>
          </p:cNvSpPr>
          <p:nvPr>
            <p:ph type="sldNum" sz="quarter"/>
          </p:nvPr>
        </p:nvSpPr>
        <p:spPr>
          <a:noFill/>
        </p:spPr>
        <p:txBody>
          <a:bodyPr/>
          <a:lstStyle>
            <a:lvl1pPr>
              <a:tabLst>
                <a:tab pos="723900" algn="l"/>
                <a:tab pos="1447800" algn="l"/>
                <a:tab pos="2171700" algn="l"/>
                <a:tab pos="2895600" algn="l"/>
              </a:tabLst>
              <a:defRPr sz="2400">
                <a:solidFill>
                  <a:schemeClr val="bg1"/>
                </a:solidFill>
                <a:latin typeface="Times New Roman" pitchFamily="16" charset="0"/>
                <a:ea typeface="Microsoft YaHei" charset="-122"/>
              </a:defRPr>
            </a:lvl1pPr>
            <a:lvl2pPr>
              <a:tabLst>
                <a:tab pos="723900" algn="l"/>
                <a:tab pos="1447800" algn="l"/>
                <a:tab pos="2171700" algn="l"/>
                <a:tab pos="2895600" algn="l"/>
              </a:tabLst>
              <a:defRPr sz="2400">
                <a:solidFill>
                  <a:schemeClr val="bg1"/>
                </a:solidFill>
                <a:latin typeface="Times New Roman" pitchFamily="16" charset="0"/>
                <a:ea typeface="Microsoft YaHei" charset="-122"/>
              </a:defRPr>
            </a:lvl2pPr>
            <a:lvl3pPr>
              <a:tabLst>
                <a:tab pos="723900" algn="l"/>
                <a:tab pos="1447800" algn="l"/>
                <a:tab pos="2171700" algn="l"/>
                <a:tab pos="2895600" algn="l"/>
              </a:tabLst>
              <a:defRPr sz="2400">
                <a:solidFill>
                  <a:schemeClr val="bg1"/>
                </a:solidFill>
                <a:latin typeface="Times New Roman" pitchFamily="16" charset="0"/>
                <a:ea typeface="Microsoft YaHei" charset="-122"/>
              </a:defRPr>
            </a:lvl3pPr>
            <a:lvl4pPr>
              <a:tabLst>
                <a:tab pos="723900" algn="l"/>
                <a:tab pos="1447800" algn="l"/>
                <a:tab pos="2171700" algn="l"/>
                <a:tab pos="2895600" algn="l"/>
              </a:tabLst>
              <a:defRPr sz="2400">
                <a:solidFill>
                  <a:schemeClr val="bg1"/>
                </a:solidFill>
                <a:latin typeface="Times New Roman" pitchFamily="16" charset="0"/>
                <a:ea typeface="Microsoft YaHei" charset="-122"/>
              </a:defRPr>
            </a:lvl4pPr>
            <a:lvl5pPr>
              <a:tabLst>
                <a:tab pos="723900" algn="l"/>
                <a:tab pos="1447800" algn="l"/>
                <a:tab pos="2171700" algn="l"/>
                <a:tab pos="28956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 pos="2171700" algn="l"/>
                <a:tab pos="2895600" algn="l"/>
              </a:tabLst>
              <a:defRPr sz="2400">
                <a:solidFill>
                  <a:schemeClr val="bg1"/>
                </a:solidFill>
                <a:latin typeface="Times New Roman" pitchFamily="16" charset="0"/>
                <a:ea typeface="Microsoft YaHei" charset="-122"/>
              </a:defRPr>
            </a:lvl9pPr>
          </a:lstStyle>
          <a:p>
            <a:fld id="{09B73ECD-5AC9-42E7-9DC8-58C081751B60}" type="slidenum">
              <a:rPr lang="pt-BR" sz="1400">
                <a:solidFill>
                  <a:srgbClr val="000000"/>
                </a:solidFill>
              </a:rPr>
              <a:pPr/>
              <a:t>72</a:t>
            </a:fld>
            <a:endParaRPr lang="pt-BR" sz="1400">
              <a:solidFill>
                <a:srgbClr val="000000"/>
              </a:solidFill>
            </a:endParaRPr>
          </a:p>
        </p:txBody>
      </p:sp>
      <p:sp>
        <p:nvSpPr>
          <p:cNvPr id="52228" name="Rectangle 1"/>
          <p:cNvSpPr txBox="1">
            <a:spLocks noGrp="1" noRot="1" noChangeAspect="1" noChangeArrowheads="1" noTextEdit="1"/>
          </p:cNvSpPr>
          <p:nvPr>
            <p:ph type="sldImg"/>
          </p:nvPr>
        </p:nvSpPr>
        <p:spPr>
          <a:xfrm>
            <a:off x="1141413"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9"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pt-BR"/>
              <a:t>Clique para editar o título Mestre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980627220"/>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pt-BR"/>
              <a:t>Clique para editar o título Mestre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Date Placeholder 2"/>
          <p:cNvSpPr>
            <a:spLocks noGrp="1"/>
          </p:cNvSpPr>
          <p:nvPr>
            <p:ph type="dt" sz="half" idx="10"/>
          </p:nvPr>
        </p:nvSpPr>
        <p:spPr/>
        <p:txBody>
          <a:bodyPr/>
          <a:lstStyle/>
          <a:p>
            <a:fld id="{1797764F-6FD5-4C9D-AA6A-50DFFA7A79BE}" type="datetime1">
              <a:rPr lang="pt-BR" smtClean="0"/>
              <a:pPr/>
              <a:t>15/11/2022</a:t>
            </a:fld>
            <a:endParaRPr lang="pt-BR"/>
          </a:p>
        </p:txBody>
      </p:sp>
      <p:sp>
        <p:nvSpPr>
          <p:cNvPr id="4" name="Footer Placeholder 3"/>
          <p:cNvSpPr>
            <a:spLocks noGrp="1"/>
          </p:cNvSpPr>
          <p:nvPr>
            <p:ph type="ftr" sz="quarter" idx="11"/>
          </p:nvPr>
        </p:nvSpPr>
        <p:spPr/>
        <p:txBody>
          <a:bodyPr/>
          <a:lstStyle/>
          <a:p>
            <a:r>
              <a:rPr lang="pt-BR"/>
              <a:t>Noções de Informática</a:t>
            </a:r>
          </a:p>
        </p:txBody>
      </p:sp>
      <p:sp>
        <p:nvSpPr>
          <p:cNvPr id="5" name="Slide Number Placeholder 4"/>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179130549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pt-BR"/>
              <a:t>Clique para editar o título Mestre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173117701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1486091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pt-BR"/>
              <a:t>Clique para editar o título Mestre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93503580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597318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73848421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41678658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109227786"/>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pt-BR"/>
              <a:t>Clique para editar o título Mestre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797764F-6FD5-4C9D-AA6A-50DFFA7A79BE}"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346692609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03EC0AC-147D-45DB-98B2-20C3C2B25869}" type="datetime1">
              <a:rPr lang="pt-BR" smtClean="0"/>
              <a:pPr/>
              <a:t>15/11/2022</a:t>
            </a:fld>
            <a:endParaRPr lang="pt-BR"/>
          </a:p>
        </p:txBody>
      </p:sp>
      <p:sp>
        <p:nvSpPr>
          <p:cNvPr id="5" name="Footer Placeholder 4"/>
          <p:cNvSpPr>
            <a:spLocks noGrp="1"/>
          </p:cNvSpPr>
          <p:nvPr>
            <p:ph type="ftr" sz="quarter" idx="11"/>
          </p:nvPr>
        </p:nvSpPr>
        <p:spPr/>
        <p:txBody>
          <a:bodyPr/>
          <a:lstStyle/>
          <a:p>
            <a:r>
              <a:rPr lang="pt-BR"/>
              <a:t>Noções de Informática</a:t>
            </a:r>
          </a:p>
        </p:txBody>
      </p:sp>
      <p:sp>
        <p:nvSpPr>
          <p:cNvPr id="6" name="Slide Number Placeholder 5"/>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41581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pt-BR"/>
              <a:t>Clique para editar o título Mestre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97764F-6FD5-4C9D-AA6A-50DFFA7A79BE}" type="datetime1">
              <a:rPr lang="pt-BR" smtClean="0"/>
              <a:pPr/>
              <a:t>15/11/2022</a:t>
            </a:fld>
            <a:endParaRPr lang="pt-BR"/>
          </a:p>
        </p:txBody>
      </p:sp>
      <p:sp>
        <p:nvSpPr>
          <p:cNvPr id="6" name="Footer Placeholder 5"/>
          <p:cNvSpPr>
            <a:spLocks noGrp="1"/>
          </p:cNvSpPr>
          <p:nvPr>
            <p:ph type="ftr" sz="quarter" idx="11"/>
          </p:nvPr>
        </p:nvSpPr>
        <p:spPr/>
        <p:txBody>
          <a:bodyPr/>
          <a:lstStyle/>
          <a:p>
            <a:r>
              <a:rPr lang="pt-BR"/>
              <a:t>Noções de Informática</a:t>
            </a:r>
          </a:p>
        </p:txBody>
      </p:sp>
      <p:sp>
        <p:nvSpPr>
          <p:cNvPr id="7" name="Slide Number Placeholder 6"/>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311245398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pt-BR"/>
              <a:t>Clique para editar o título Mestre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916A6EB-CD9F-43A9-A6E9-802B146CB482}" type="datetime1">
              <a:rPr lang="pt-BR" smtClean="0"/>
              <a:pPr/>
              <a:t>15/11/2022</a:t>
            </a:fld>
            <a:endParaRPr lang="pt-BR"/>
          </a:p>
        </p:txBody>
      </p:sp>
      <p:sp>
        <p:nvSpPr>
          <p:cNvPr id="8" name="Footer Placeholder 7"/>
          <p:cNvSpPr>
            <a:spLocks noGrp="1"/>
          </p:cNvSpPr>
          <p:nvPr>
            <p:ph type="ftr" sz="quarter" idx="11"/>
          </p:nvPr>
        </p:nvSpPr>
        <p:spPr/>
        <p:txBody>
          <a:bodyPr/>
          <a:lstStyle/>
          <a:p>
            <a:r>
              <a:rPr lang="pt-BR"/>
              <a:t>Noções de Informática</a:t>
            </a:r>
          </a:p>
        </p:txBody>
      </p:sp>
      <p:sp>
        <p:nvSpPr>
          <p:cNvPr id="9" name="Slide Number Placeholder 8"/>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530106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797764F-6FD5-4C9D-AA6A-50DFFA7A79BE}" type="datetime1">
              <a:rPr lang="pt-BR" smtClean="0"/>
              <a:pPr/>
              <a:t>15/11/2022</a:t>
            </a:fld>
            <a:endParaRPr lang="pt-BR"/>
          </a:p>
        </p:txBody>
      </p:sp>
      <p:sp>
        <p:nvSpPr>
          <p:cNvPr id="4" name="Footer Placeholder 3"/>
          <p:cNvSpPr>
            <a:spLocks noGrp="1"/>
          </p:cNvSpPr>
          <p:nvPr>
            <p:ph type="ftr" sz="quarter" idx="11"/>
          </p:nvPr>
        </p:nvSpPr>
        <p:spPr/>
        <p:txBody>
          <a:bodyPr/>
          <a:lstStyle/>
          <a:p>
            <a:r>
              <a:rPr lang="pt-BR"/>
              <a:t>Noções de Informática</a:t>
            </a:r>
          </a:p>
        </p:txBody>
      </p:sp>
      <p:sp>
        <p:nvSpPr>
          <p:cNvPr id="5" name="Slide Number Placeholder 4"/>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331357301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7764F-6FD5-4C9D-AA6A-50DFFA7A79BE}" type="datetime1">
              <a:rPr lang="pt-BR" smtClean="0"/>
              <a:pPr/>
              <a:t>15/11/2022</a:t>
            </a:fld>
            <a:endParaRPr lang="pt-BR"/>
          </a:p>
        </p:txBody>
      </p:sp>
      <p:sp>
        <p:nvSpPr>
          <p:cNvPr id="3" name="Footer Placeholder 2"/>
          <p:cNvSpPr>
            <a:spLocks noGrp="1"/>
          </p:cNvSpPr>
          <p:nvPr>
            <p:ph type="ftr" sz="quarter" idx="11"/>
          </p:nvPr>
        </p:nvSpPr>
        <p:spPr/>
        <p:txBody>
          <a:bodyPr/>
          <a:lstStyle/>
          <a:p>
            <a:r>
              <a:rPr lang="pt-BR"/>
              <a:t>Noções de Informática</a:t>
            </a:r>
          </a:p>
        </p:txBody>
      </p:sp>
      <p:sp>
        <p:nvSpPr>
          <p:cNvPr id="4" name="Slide Number Placeholder 3"/>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265654964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6F44E8F-3DFA-4E49-B33B-5FD41112C24C}" type="datetime1">
              <a:rPr lang="pt-BR" smtClean="0"/>
              <a:pPr/>
              <a:t>15/11/2022</a:t>
            </a:fld>
            <a:endParaRPr lang="pt-BR"/>
          </a:p>
        </p:txBody>
      </p:sp>
      <p:sp>
        <p:nvSpPr>
          <p:cNvPr id="6" name="Footer Placeholder 5"/>
          <p:cNvSpPr>
            <a:spLocks noGrp="1"/>
          </p:cNvSpPr>
          <p:nvPr>
            <p:ph type="ftr" sz="quarter" idx="11"/>
          </p:nvPr>
        </p:nvSpPr>
        <p:spPr/>
        <p:txBody>
          <a:bodyPr/>
          <a:lstStyle/>
          <a:p>
            <a:r>
              <a:rPr lang="pt-BR"/>
              <a:t>Noções de Informática</a:t>
            </a:r>
          </a:p>
        </p:txBody>
      </p:sp>
      <p:sp>
        <p:nvSpPr>
          <p:cNvPr id="7" name="Slide Number Placeholder 6"/>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1578494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pt-BR"/>
              <a:t>Clique para editar o título Mestre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797764F-6FD5-4C9D-AA6A-50DFFA7A79BE}" type="datetime1">
              <a:rPr lang="pt-BR" smtClean="0"/>
              <a:pPr/>
              <a:t>15/11/2022</a:t>
            </a:fld>
            <a:endParaRPr lang="pt-BR"/>
          </a:p>
        </p:txBody>
      </p:sp>
      <p:sp>
        <p:nvSpPr>
          <p:cNvPr id="6" name="Footer Placeholder 5"/>
          <p:cNvSpPr>
            <a:spLocks noGrp="1"/>
          </p:cNvSpPr>
          <p:nvPr>
            <p:ph type="ftr" sz="quarter" idx="11"/>
          </p:nvPr>
        </p:nvSpPr>
        <p:spPr>
          <a:xfrm>
            <a:off x="533400" y="6172200"/>
            <a:ext cx="5811724" cy="365125"/>
          </a:xfrm>
        </p:spPr>
        <p:txBody>
          <a:bodyPr/>
          <a:lstStyle/>
          <a:p>
            <a:r>
              <a:rPr lang="pt-BR"/>
              <a:t>Noções de Informática</a:t>
            </a:r>
          </a:p>
        </p:txBody>
      </p:sp>
      <p:sp>
        <p:nvSpPr>
          <p:cNvPr id="7" name="Slide Number Placeholder 6"/>
          <p:cNvSpPr>
            <a:spLocks noGrp="1"/>
          </p:cNvSpPr>
          <p:nvPr>
            <p:ph type="sldNum" sz="quarter" idx="12"/>
          </p:nvPr>
        </p:nvSpPr>
        <p:spPr/>
        <p:txBody>
          <a:bodyPr/>
          <a:lstStyle/>
          <a:p>
            <a:fld id="{7267B893-D777-4016-9221-0D3CF51EF96B}" type="slidenum">
              <a:rPr lang="pt-BR" smtClean="0"/>
              <a:pPr/>
              <a:t>‹nº›</a:t>
            </a:fld>
            <a:endParaRPr lang="pt-BR"/>
          </a:p>
        </p:txBody>
      </p:sp>
    </p:spTree>
    <p:extLst>
      <p:ext uri="{BB962C8B-B14F-4D97-AF65-F5344CB8AC3E}">
        <p14:creationId xmlns:p14="http://schemas.microsoft.com/office/powerpoint/2010/main" val="333772157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797764F-6FD5-4C9D-AA6A-50DFFA7A79BE}" type="datetime1">
              <a:rPr lang="pt-BR" smtClean="0"/>
              <a:pPr/>
              <a:t>15/11/2022</a:t>
            </a:fld>
            <a:endParaRPr lang="pt-BR"/>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pt-BR"/>
              <a:t>Noções de Informática</a:t>
            </a:r>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7267B893-D777-4016-9221-0D3CF51EF96B}" type="slidenum">
              <a:rPr lang="pt-BR" smtClean="0"/>
              <a:pPr/>
              <a:t>‹nº›</a:t>
            </a:fld>
            <a:endParaRPr lang="pt-BR"/>
          </a:p>
        </p:txBody>
      </p:sp>
    </p:spTree>
    <p:extLst>
      <p:ext uri="{BB962C8B-B14F-4D97-AF65-F5344CB8AC3E}">
        <p14:creationId xmlns:p14="http://schemas.microsoft.com/office/powerpoint/2010/main" val="401700203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hdr="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0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Mac%20x%20PC%20x%20Linux%20(legendado).mp4"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Propaganda%20do%20Linux%20-%20Be%20free.mp4"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Conhe&#231;a%20O%20Ubuntu%20(Ubuntu%20Comercial)%20Dublado%20PT%20BR.mp4"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Olhar%20Digital%20-%20Resultado%20da%20pesquisa%20do%20Olhar%20Digital%20sobre%20o%20servi&#231;o%203G%20no%20Brasil.mp4"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1</a:t>
            </a:fld>
            <a:endParaRPr lang="pt-BR"/>
          </a:p>
        </p:txBody>
      </p:sp>
      <p:sp>
        <p:nvSpPr>
          <p:cNvPr id="5" name="Retângulo 4"/>
          <p:cNvSpPr/>
          <p:nvPr/>
        </p:nvSpPr>
        <p:spPr>
          <a:xfrm>
            <a:off x="2765510" y="2428868"/>
            <a:ext cx="3735317" cy="1446550"/>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Softwares </a:t>
            </a:r>
          </a:p>
          <a:p>
            <a:pPr algn="ctr"/>
            <a:r>
              <a:rPr lang="pt-BR" sz="4400" b="1" cap="all" dirty="0">
                <a:ln w="0"/>
                <a:effectLst>
                  <a:reflection blurRad="12700" stA="50000" endPos="50000" dist="5000" dir="5400000" sy="-100000" rotWithShape="0"/>
                </a:effectLst>
              </a:rPr>
              <a:t>APLICATIVOS</a:t>
            </a:r>
          </a:p>
        </p:txBody>
      </p:sp>
    </p:spTree>
    <p:extLst>
      <p:ext uri="{BB962C8B-B14F-4D97-AF65-F5344CB8AC3E}">
        <p14:creationId xmlns:p14="http://schemas.microsoft.com/office/powerpoint/2010/main" val="392030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Eletrônica</a:t>
            </a:r>
          </a:p>
        </p:txBody>
      </p:sp>
      <p:sp>
        <p:nvSpPr>
          <p:cNvPr id="3" name="Espaço Reservado para Conteúdo 2"/>
          <p:cNvSpPr>
            <a:spLocks noGrp="1"/>
          </p:cNvSpPr>
          <p:nvPr>
            <p:ph idx="1"/>
          </p:nvPr>
        </p:nvSpPr>
        <p:spPr/>
        <p:txBody>
          <a:bodyPr/>
          <a:lstStyle/>
          <a:p>
            <a:r>
              <a:rPr lang="pt-BR" dirty="0"/>
              <a:t>Ricos em recursos de demonstração de dados e informações que facilitam uma apresentação.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10</a:t>
            </a:fld>
            <a:endParaRPr lang="pt-BR"/>
          </a:p>
        </p:txBody>
      </p:sp>
      <p:pic>
        <p:nvPicPr>
          <p:cNvPr id="6146" name="Picture 2" descr="http://3.bp.blogspot.com/-_HB12B2Ady8/Tb1_ovdlqdI/AAAAAAAAAu4/bSO-fGDWjWc/s1600/PowerPoint20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328585"/>
            <a:ext cx="4104456" cy="30783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free-power-point-templates.com/articles/wp-content/uploads/2012/01/powerpoint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852" y="1556792"/>
            <a:ext cx="172819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4.bp.blogspot.com/_TiHF9d1q0YQ/TCzdbOZtsuI/AAAAAAAAAAo/gaH_vZAdJCg/s1600/broffice_impres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479769"/>
            <a:ext cx="4283968" cy="30330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3.bp.blogspot.com/-gSUsTH3SmSg/Ts5ul0P7UoI/AAAAAAAAAMw/sJPb99gUQ_4/s1600/img1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4506467"/>
            <a:ext cx="2006352" cy="2006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Effect transition="in" filter="fade">
                                      <p:cBhvr>
                                        <p:cTn id="15" dur="500"/>
                                        <p:tgtEl>
                                          <p:spTgt spid="6152"/>
                                        </p:tgtEl>
                                      </p:cBhvr>
                                    </p:animEffect>
                                  </p:childTnLst>
                                </p:cTn>
                              </p:par>
                              <p:par>
                                <p:cTn id="16" presetID="10" presetClass="entr" presetSubtype="0" fill="hold" nodeType="withEffect">
                                  <p:stCondLst>
                                    <p:cond delay="0"/>
                                  </p:stCondLst>
                                  <p:childTnLst>
                                    <p:set>
                                      <p:cBhvr>
                                        <p:cTn id="17" dur="1" fill="hold">
                                          <p:stCondLst>
                                            <p:cond delay="0"/>
                                          </p:stCondLst>
                                        </p:cTn>
                                        <p:tgtEl>
                                          <p:spTgt spid="6150"/>
                                        </p:tgtEl>
                                        <p:attrNameLst>
                                          <p:attrName>style.visibility</p:attrName>
                                        </p:attrNameLst>
                                      </p:cBhvr>
                                      <p:to>
                                        <p:strVal val="visible"/>
                                      </p:to>
                                    </p:set>
                                    <p:animEffect transition="in" filter="fade">
                                      <p:cBhvr>
                                        <p:cTn id="18"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CÓDIGOS MALICIOSOS- </a:t>
            </a:r>
            <a:r>
              <a:rPr lang="pt-BR" dirty="0" err="1"/>
              <a:t>Keyloggers</a:t>
            </a:r>
            <a:endParaRPr lang="pt-BR" dirty="0"/>
          </a:p>
        </p:txBody>
      </p:sp>
      <p:sp>
        <p:nvSpPr>
          <p:cNvPr id="3" name="Espaço Reservado para Conteúdo 2"/>
          <p:cNvSpPr>
            <a:spLocks noGrp="1"/>
          </p:cNvSpPr>
          <p:nvPr>
            <p:ph idx="1"/>
          </p:nvPr>
        </p:nvSpPr>
        <p:spPr/>
        <p:txBody>
          <a:bodyPr/>
          <a:lstStyle/>
          <a:p>
            <a:r>
              <a:rPr lang="pt-BR" dirty="0" err="1"/>
              <a:t>Keylogger</a:t>
            </a:r>
            <a:r>
              <a:rPr lang="pt-BR" dirty="0"/>
              <a:t> é um programa que duplica o que é digitado pelo usuário. Um arquivo é gerado e enviado para o e-mail do invasor ou para um servidor de arquivos</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100</a:t>
            </a:fld>
            <a:endParaRPr lang="en-US"/>
          </a:p>
        </p:txBody>
      </p:sp>
      <p:pic>
        <p:nvPicPr>
          <p:cNvPr id="571394" name="Picture 2" descr="http://t3.gstatic.com/images?q=tbn:ANd9GcRbjXsoiVLfN20vP0VI7ThcaA3ASawvKEX_xehhcIodRs5ei2Lx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841" y="4437112"/>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898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CÓDIGOS MALICIOSOS- </a:t>
            </a:r>
            <a:r>
              <a:rPr lang="pt-BR" i="1" dirty="0" err="1"/>
              <a:t>Screenloggers</a:t>
            </a:r>
            <a:r>
              <a:rPr lang="pt-BR" i="1" dirty="0"/>
              <a:t> </a:t>
            </a:r>
            <a:endParaRPr lang="pt-BR" dirty="0"/>
          </a:p>
        </p:txBody>
      </p:sp>
      <p:sp>
        <p:nvSpPr>
          <p:cNvPr id="3" name="Espaço Reservado para Conteúdo 2"/>
          <p:cNvSpPr>
            <a:spLocks noGrp="1"/>
          </p:cNvSpPr>
          <p:nvPr>
            <p:ph idx="1"/>
          </p:nvPr>
        </p:nvSpPr>
        <p:spPr/>
        <p:txBody>
          <a:bodyPr>
            <a:normAutofit/>
          </a:bodyPr>
          <a:lstStyle/>
          <a:p>
            <a:r>
              <a:rPr lang="pt-BR" sz="2800" dirty="0" err="1">
                <a:solidFill>
                  <a:schemeClr val="tx1"/>
                </a:solidFill>
              </a:rPr>
              <a:t>Screenlogger</a:t>
            </a:r>
            <a:r>
              <a:rPr lang="pt-BR" sz="2800" dirty="0">
                <a:solidFill>
                  <a:schemeClr val="tx1"/>
                </a:solidFill>
              </a:rPr>
              <a:t> é um programa semelhante ao </a:t>
            </a:r>
            <a:r>
              <a:rPr lang="pt-BR" sz="2800" dirty="0" err="1">
                <a:solidFill>
                  <a:schemeClr val="tx1"/>
                </a:solidFill>
              </a:rPr>
              <a:t>Keylogger</a:t>
            </a:r>
            <a:r>
              <a:rPr lang="pt-BR" sz="2800" dirty="0">
                <a:solidFill>
                  <a:schemeClr val="tx1"/>
                </a:solidFill>
              </a:rPr>
              <a:t>, porém ao invés de colher informações digitadas pelo usuário, envia, em forma de imagem, a região clicada pelo usuário.</a:t>
            </a:r>
            <a:endParaRPr lang="pt-BR" sz="2800" dirty="0"/>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101</a:t>
            </a:fld>
            <a:endParaRPr lang="en-US"/>
          </a:p>
        </p:txBody>
      </p:sp>
      <p:sp>
        <p:nvSpPr>
          <p:cNvPr id="4" name="AutoShape 2"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4"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6"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8"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AutoShape 10"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2"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AutoShape 14"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 name="AutoShape 16"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 name="AutoShape 18"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AutoShape 20"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5" name="AutoShape 22"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AutoShape 24"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7" name="AutoShape 26"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8" name="AutoShape 28"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2136775" y="1836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9" name="AutoShape 30"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2289175" y="1989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0" name="AutoShape 32"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2441575" y="2141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1" name="AutoShape 34" descr="data:image/jpeg;base64,/9j/4AAQSkZJRgABAQAAAQABAAD/2wCEAAkGBhESERUTExMWFBMWFRkXGBcYGRscGBgWGh0WIRcYJxYYHCYfGx4lGyAaHy8gJCctLS0uFx4xNTAqNSg3LCsBCQoKDgwOGg8PGTUlHyQsLCwpLCksLCwvLCwsKSwsLCwsLCwsLCwtNCwpLCksLCwpNCkpLCwsKSwsKSwsLCwpLP/AABEIAIAAgAMBIgACEQEDEQH/xAAcAAADAQEBAQEBAAAAAAAAAAAABQYEAwcCAQj/xAA9EAACAQIEAwUFBQYGAwAAAAABAhEAAwQSITEFQVEGEyJhcTJCUoGRB3KhsdEUM2KiwfAVFiNDkuEkU8L/xAAXAQEBAQEAAAAAAAAAAAAAAAAAAQID/8QAIhEBAQACAgEEAwEAAAAAAAAAAAECERIhUSIxMkEEYXED/9oADAMBAAIRAxEAPwD3GiiigKKKKAooooCivI+09jjeMvNGMTAWgfBYtl3vBfda53CsVJGsEwNtYmvnsn2n4jw/F2sLxC+uJw+Ibu7d05g6XT7IIuIrlTtqCJI15GbXT10mvFu2n2/sl5rHD7SXMpy988sGb+BFIkT7xOvTmfT+2Nm5dwl3D2WC3r6m0hJ0AbR26wqSdPLrU52W+zLCcNtzbuXWukeK5IUk84gSo8pPnNVC77K+3/EcZfexjrGT/SN22/dtbkBkVlhtGHiBkf109PqRscauWn9tr1se0rQXUcyrAAnrlMzGhB0NZbuBgGBBBEgjYg7GaD6ooooCiiigKKKKAooooCsHF8UyqqqcrXGyhvhEEs2vMKDHnFb6Udo7BKK4/wBtsx+6VZWPyBn5UH3YuWraZUgDfzJ5kk6knmTrU9x/tBgwuTFMmRjoG18S6yOYK75htvIoXAOx3MVIduvs/wCIX8VYu4S6tq2LLWrjl8uQMW7xo5goYMfDWtdM8lieP5T3jnN3dl1DRuoZWd9OqdyfyqOwf2sHEYtML3ar3qg23W6tz2hmVWCiFaNxJg6GrhOD27eCZhHgWbZYaFUtqihh0dVEj+Ic6j+yHZPhljErfTDX1xBkok96iGDmKkeUwW1jkKki2q3hvCiDJ3rRw7iDC1bth8gUTmgGQzN3SCdAMkH0y1ruFmHiHcWY8TuQrEfCAD4Z5sTPQayEnGrl02ps2yXds6KBqESI8PTKBp5xWvepjv7OWxKksGuuxC5tyBrPJY6H6V+8O4kocAMWtvA1JJRyAQJPI9OR9dEfZrG3cUXurbUZVVCpJAb2jIaNCPhjZt6b/wCXxaskhROudFmCnQfxKNQdzFSzXTSiorDwnG94kEyywCeoPst6Ea/Wtdq8rTlIMGDHUbisj7ooooCvkXRJWdQASOYBmD+B+lfOJvhFLHYCf+vWk2Au3rZdmtS1xgxYsAIgADmYG2350DbFYxbYEySTACgkk+grBiONXADlsEwCRmYAnygA/jFZMRxC93ofIkBCoGY8zLH2ecL9D1rVa41I8duPKQauhFLxu9bZyrC0NxayZlU9AGEgehA6RtTXCC9eRHvXSwOvdBVFvfSVAlvRiRPKuvaG5bukZUAKmCY19PrSB8Y48CudPdXl8lE134bjEvZx2ox9421VmlC/ihem2o8/yrJwbFFcSjW1zKqkGfDy15HWfKl37LfbXJcPmZ/rX0OFX/8A1P8Ah+tJJJpf2dcc4leu3YcNZsqQyMAtwZl1lgN9eUiIpl2PxbXmvXHIcgqq3ACFiJKBTtBgk85HSpVMPcXdbq+hI/ANWrBYm4kmziGUndWiJ+6RIPnvXCfj5ct45deHfL/bG4cbj35X1y9asLrltrJgCBJ5wo3PpWDEcZcglFCL8d3T6INfqR86UcIv94TlQm+NHLGYnYm4fdPKOh0qhw3CwCGc52Go+FT5L/UyaWa93InwnAzcCg5ltgEFtVZwTOXKIAXpImNgN6orFhUUKgCqogAbAV0oqAooooFvF7km2nIku33Uj/6K/jWC1ZVkuYq4CykFkUkgZFBgxMS35RRjl73Em3yIVG+4JZ/SZC/OtvaTTCuBp7I/mWqI4XTJYqhkzCsyxtoPEdK1HivgZsrCB0kfUSKXXq4i6QrQYmB+Z/pXbjKzs1u3QLWaZAWZ6ncn60r7VcRvYW1g7Vq4tlrsl3IBjrv5mstnElQ1v3bkadGkT8iKre1nYr9t7khwptqRDLIIIH6Culzkym50zjNJrshxO82MuWbmJGIQbOAAu06actapzmuDMJyM2S0gMG4wmWLbqg1210pZhOxAwVu5eFzM622gKsCYieu2m9bRjymq/wC3hiE8p5/yj61n5W2Qt04/4RZAZyAwDZAwAm5c5qoOyjYsZOh10pHxHGYa0SpQO3NUgKPIvGZj/elPcdiMttAu1nDsR9/Txfgf+RrxnjPa21buNbY3cwOuUDffcmm/JPL0fhXaa1beVRrBOmZWzCPNWG1eicH4sLwgxmiZHssvxD+o5TX8sXe0dlmEC9MiJI35e9XvvZPMqWD1YfRgwP61zy1e43F5RRRXJWHi3E+5VdAWYwJOVRoSSW5CBSK52ruBgJtnNtC3IPo0wfUU743iMlsQAWZ1RcwkBidDHlvUliLBe4VzNALZ3nxPkjP4ukkLA/i6a6gYYXHvbuvdZFfP0eMuuoErrPh58qYY/HDEYa6FVg6gEoR4hqCNpmQDEdKy4Ps4t6wrMcpbKyLEqiiCoyyMxjeeukU44bwvuizs5d3gEwAAFmAFG253J3qDz9rqtsQfSuFx/CR1IP0DfrTLjGGFq8yXFgF2KEjRgxJENtOsRvpWP/D0YiSyidYJ25712lZ0z4fAsytd922JHmQRP0E1YYntIYAQchJPX0pXfveDuwMqxlI/MVmt4S7AHh9ZOvntS9p/Wu/xK4+jMSDy5fSsdrEBYDe6Cv3rZjT7wgac403rsMBc+JPof1r8bAtzuKPRf1Jq42wslaOH30BUP4lylTzzWmjxCN4gTGu/WoDtT9joN5r6l7lt4IZCII5E6GDHnFV7YC2upc6GdDlAPWBAmmfC8HimP+i9y2h1LMBk9crDU+m/XnUysvZJp5/2e+zZQ47uzr8R8R/5Hwr6161wbhaoEUQ3d+0w2LxAUdQo5+Q843LwyRD3bj+RIUH5IBWy3bCgAAADQAaAD0rncttafVFFFYVxxWES4uV1DLIMHqNjWTFcDtsqhCbRUMAUjZozCCCCDoaY1lx2PW0JNB0wmGFu2qAkhVCgncgCK7VP3O0/Ra5ntO3wigobtpWBDAEHcESD8jU5x3sqvds+HBR11yL7L9RlOgPSKP8AMz9BR/mZ/hFWXQkMPi7rKSpVoE6gyR8jVVguzbXLaOLwAZQ0ZDpI2/eUgvugxWaMqN4nA2EzmPlO/rNPOEdocloKFOUFsk75JOXT0rrl8ZYzPfTaOyPW83yVR+c0h43wK/hyXLm5YnUiFZR5gD+YaelNcb22FoAlZJ0Cjcn++dT3Fu3F+8htd0qhvhJJboskACeZrnM+2+O4f9mWVXVO7W5mXOLoEug10cnadgR9OdVlRnAOOW7dle7TRtWJ9ots0+YIiOUU0XtOOa1MrLdxNH9FLcHxtbhgAzTKoCiiigK44jCq4hhNdqKBDiuzQ9w0svcEurymrGuOMxaWka45Cookk9P75UERiLJt6v4R51IXeJrfdgT7LEC2wIhQYzZG3nfN5iKY8b7RXcRczlItA+G2PbUcmOsMfIbcprKVt3V1AcfkfzU/Q0mMznVa3cb3H3b4XfWznVURZkt4SGM6DJp4eo386Zrxde4S6wjOoIUaksROUdeevTXSl/8Agym3IZ4BnLnJX0jePnWi7ws3yty22VwuQI3sDXUaCVO2onQDQxVzxzx9yXGlGPxNy44ck2yoKgZc9vKSDrENOg1025imvBcZiGU20u2AG3OVmPpOYQfWsuM7OcQsurXLc2mDfupuREROVZBM+mhpRiceBeVcnvqjP4lKlpgZgNPQnWYiuUs36sW9demqbC4hcORYusoYkwZAzFiTtyk/KqnhzYc6MDNRPGO0mGVbdlrYAK+JwRAkkAmdXmDJ1Ohqh7GWDfU65hbcoWmZAAI156EVqZzK9TTNx1O1zhsKijwgV3r8RYEV+1pgUUUUBRSTtFYvzbew1wEE5ghEZQGM5W3Mxpz0G1JP2ziszluey+mS3G47kxm3YRn18MtFBbVg43wa3irRtuWAkMCpgqw2PQ+hBFJjjOIdwxyMLovMNAhlYJSF0GXPlUkkmJIPTniMVxE4W5COt7vHAKhC2XK2SFIAAz5VkzpJk0EjxzsfxC1JRVe2pE3EMuVkSe6IkabgZvKk+LvogzkkEkKCu7EmAI9757a1fPd4qFIE696BIWRAPd6hTvuCSNd+hWcQ4FiLks+G7y4GPjNu1nyh1ykXIPiMEaqQAF23rnw13HTn5YOEMpFz9ouZLSrJyypPq06DyEevKvnhF1bGJGX93cP1Put6nVSfTpW7jnZLGZytgL3TNGV7atoBbI1USQSX1JGqLqAdcOC7N8UPdobdpFGQBiqzAIlsotQsfCTsNidTbzt3abx+nqli6GUEcxX2yg6HUVHDFcSXIO7ZREPlCEBdQWUEGWkSAWiGGhosYviYFuUdtU7yVtg+gbXf3jGkASsyNuamtcHw6v3i2bavEZwiho6ZgJjyrvYwyIIRVUdFAA+gpdxVr+XRWC95r3LTcNqDB8SjKc0SBOnOlIbG510v6ssligUW5t+6qkFozZoYGZiRQVlFTWCvY5sRBzrZN1icyJokMUUHeDoDOo0Ao4n+3hUa1mJNu8WXw+0zWu6EnZkUsRyOVhzoKWiprAPigw70Xy+Xlk7vKVETzzZ941+VdOzDY0n/AMgsFFq3GZUDNcObvCcvQgAbSDOtB//Z"/>
          <p:cNvSpPr>
            <a:spLocks noChangeAspect="1" noChangeArrowheads="1"/>
          </p:cNvSpPr>
          <p:nvPr/>
        </p:nvSpPr>
        <p:spPr bwMode="auto">
          <a:xfrm>
            <a:off x="2593975" y="2293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2" name="AutoShape 36" descr="data:image/jpeg;base64,/9j/4AAQSkZJRgABAQAAAQABAAD/2wCEAAkGBhQQEBQREhQVFRUWFxoXGBcYFx8fFBkWFxgYHBogGxgXICcfHBkkHRYXJTEjLycpOCwsGCAxNTAuNyYtLiwBCQoKDgwOGQ8PGiwkHyQpLCwsKSwpKSkpLCksLCwsLCksKSkqKSwsLC0sLCwsLCwsKiktLCksLCwpLCwpKSwsLP/AABEIAHwAeAMBIgACEQEDEQH/xAAcAAABBQEBAQAAAAAAAAAAAAAAAwQFBgcCAQj/xAA+EAACAQIDBAgDBwEHBQAAAAABAgMAEQQSIQUxQVEGEyIyYXGBkQdSoRQjM0JisdFyFSRDU8HS8YKSorLh/8QAFwEBAQEBAAAAAAAAAAAAAAAAAAIBA//EACMRAQEAAgIBAwUBAAAAAAAAAAABAhEhMQMSQXEiMlGB0QT/2gAMAwEAAhEDEQA/ANxooooCiiigKKKrHTvAyYiJMOmIbDrIT1nVLmxMigDsR/KDc5m4WA4mgn49oxM5jWRC43qGBYeag3pxWJ4j4GQqM0H22OUaq5kgJDDccqlT7MDWgfDnbOImwzQ41WXE4durkLCxdbXSTXgy8eYNYIv4rfEv+y40hgUPiph2ARcIt7ZiBvJOgHEg8rHNcHsrpLjD14kxCfmAaYRjn+FcW8iK1cdDsLjMUdpYhBMzqohSQXjSIDsnIdCzXLa7rgW313tiCBLARRjkVQKw/pZLMvoRW62LFsOSVsLA2IGWYxIZBykKjNu033p9UB0d2kxPUyMW0zI57xAsGVjxYXFjxB8CTP0BRSIxqFsudb8swv7UtQFFFFAUUUUBRRRQFV/C7QUM8rd5mZR4IjFQo8LqT5tVgqpbQ2ZklKHc7FkPA5iWZR+oEk24g+BsgX2lt5VBN9ACSeAA1JPhaq3szpguOI6tWQshysbduGRzDcBSSAJCpsbHjbWp6To2ssMkTXAkR0JG8B1Kkjx1qvfDr4axbOkkVZTO5ZesfJlRAhzLGBdruWsx10CjdpesomXdQvxC6fzYNI1jbqS0RdD1WcM6MqmPUgJa7XNjawFtal+gOJk2jg48VMLOxYH5TlNrgcj/ADT/AKWpG+KMfVwzRgAyRyoCnW69pW3o2XKCdb8RU9sbrZIIzFFDChHZ7RYKAbC0aogtpuzCtnHNLu8QliEMToV1ZAzeF2UxoD5s/srcqHxCKjlgzlAS2ZibsBcnKeyL+VKORcopZgjFppX0u6jQDQDTkLAAeNVvF7OxqyZ4gWTE/ltcBbAdu47PZ4/xSTbek/tDaMa2R0yqy6EcCGUXuN1rg3qb2VjC6lWPbXQnmD3W9f3BpHD7EysuZyyp3VIFxyu29gP+b0znX7LMCo7NiQB8n51A/TowHK44VPbVgopim2YmdURhIza9jUBeZI0A9a9rA9ooooEcZi1iQu24e5J0AA4kkgDzpaoTapMj6MqrCVYlu6XvfXUbh4728Ka4rat0IOIUBgRdQOItoTfWt0JL7XNIuaJUVTqpYksRwOUWtfeNTVe6S4fFSLlPbjtdkCgEkG97W1A047xTrBbTcWCSqyjS1gbaaaqdPank23WC2sLk2H7n6A1UnLLVP2eplmEZebqwp7JlezG3GzX+vCp5HjhQIriNV3KrkAeQBqHxkRLWAZix0Uak8d1IjYcx/IF82H7CuueE3ynG8G/XEGS9mLE9rNzN77rnSpfD7TYYQQLiEQkWuVN1BNyAwItyvqaar0ZlPFPc/wC2k8Rspou88V+V2v7BSbVmUmc1VY243ccZLZEQWYsuZllBw5YEWLpqAOJ3XrSsRjEjXM7BRwud/lzNZlddM6K4O7KCT7FQSPGlotox4d8ym9hYxtowX9Bbd/TuNcsf80wn039fx08nnvks9UnzPf5XeXa7v+Elh88mg9EGp9ctM4sM8zBgxcjdI34a3FjkQWDG1/5p7g9m9YoeQhgdQg/Dsd1/m/bwqUArEG+B2esIIXUnvMe8x8f43CvKdUVgK5kkCgsdABc+Qrqo/bsloH/VZfRiAfpegioITPliI0f72XwDG4XzO7yU036U4smURhiqooNl+Yk7/IAW8zU7sSC0ec96TtnyI7I9Ft9aq3SI/wB5l/6f/QVU5pTRdouD3lb+oEH3H8UocfaYK+l1sut1ubE6891RktI44XZgedvbT/Su+M1dovMWXZcWbEu3+XET6tf+PrWUddHLE7yGdsQZAV1JjsW1uDwrWOg0nWdcX1JCqfGwtSifDrCKb2e3IvoPI7x6Gqnl9NvBJJCeyZDJBBEjWZ1JZ+KohsTrx3D1pZcIr5Aij7wnqlOoCL3pZL99jpa/MU3xSrFK8cNgogCoAeWa/wBStdYfGkMCvDDhU8iTu/8ACpmN1uJuRltnaEcSlgCVuVUX7crDezNvy+H8gVV5umLpxijX5cot9ab/ABJ2gcNFHIFzARJlBJAsxte49Ky6Xpizf4MQ/wC7/dU+qTtevw3Xol0xWRrRlQw3hT90/gR+VvH/AIrR8NiBIgddxHr6+Ir5++FXWSyu7xiMEArYEZvK55kVuewARGwP+Y371zynu2JOiiioaq20NozjMzGRAGIAAVVsCQO22rEgX051HDFvOpjkeQccrZSfM2Gm/cae4+UyzOouZBJ1ai34cdgWYcLkXN+JsKR2JsxXeNSBldDM/wCo3UBSd5Aza87a76oOML0jkUM10lSPv2WxAtrYjskgcP2pt0rgZJusykrIBYj5lXUEeQvVjk2BCzFipsSCVuchIsBdRpwHtXHSLZrTxWS2dWzKCbA6EEX4XBNJeRn0so5289P3rhYmmkypvYk+ABOpNP8AERsmkqMn9Y7J8m7p96WwLLEpyAAk62G8W/0sfeusyTovgZvsckiJrdEsTz1BP0+tczY137zE+untSLQ52zFiDz01Btz8hSi4JeMjfT+Ky8hJybhl7w3cvEHwNcjGBSN6kXy37tjvUtuHgfAcqXOEj+dz6/8AyuGjhBt2iTwLG59L6+1VMtMs27xmBw20cP8AZ5iBluEc7hf8j8uFj4C3Kq9F8JzC/wB3FGOTAA/UnT6VZsPsJ5O5CFHNhlFvUZvpVg2V0WjiXt9o8rsEHgFvaouUnTZEP0e6ODDNwebgoNwt/wA0hG619B+/C34eDIoXfbjzJ1J9TXsMKoMqqFHICw9hXdc7dqFFFFYCmkGyoo3MiIAxuLjxNzYbhcinRNV7HbedWIAtQWKiqeduy865O2pfmoLg6BgQQCDvB3Gs+6VbE+zSq8d1ic6WOivxFtwBGo9RyqR/tmT5qi9odJkljaNpAwbQAAkZuFja1721vW43VNF+j+BWSbJI7srISvascwI5eF/arQvRaAcHPm5qnbNxjJ1YUDMjZmfkCLZR53v4VMnb8nOr8n3cMx6SmN6IQSIVAZDwZWN7+RNiPCqrFhThZ2hYkSLrG8Q7TFu6Lcb8VN/bWm8vTLFTH7lsoPdAALMDuJJBtfl7+HGAxk8GJVp17clwC3fD2JJ0NrMBbwsOZqMPLJtVwrR9nmTql64KJLdrLuvTmqiu35edOYduyk2y3rGLLRSOElZluwsaWoCiiigKQxGCR+8BS9FBB4jo0p7ptTCbo86gm4sKtdULpr0mLscLCxCqbSup7RPyKeFuJ9BxrLdNk2gekGNYqEjUuM33mUi+UA6C57WtrjlemOCdJJAvWiMjg41HiUNjpXMeIKCz6rwYDUD9Sj9x7CnsKpJa4V1O64BX66VcwmerjeS5XHix3gB1eJZEk6yPKWdtcoYFbHXcT2r8wL8KQxm1Wm/DIEZ5jWQHidxVTwHqd9qcS9VA5iYIEk0ZLC1m0uVHDgSdLeVSWH+H4xKnJO8S/LlDegYnMB6mozxyxutqll5VSCHq7WMsYG4I2ZR5XGYD0qciRJAJY5pJZhfss2d92vYAuBY8RpfhSUnQzGwQhFi6xlGUFXUgm++xINh48q92VFjcEkjS4eXOM9rJmzKBddYrg8ayZ2d4xtxl6qU2NtkMTdCrrvVhrbmPD9uNXPZGNWX8oBFZps6HFyyRPJhpVcuO2IyqMjaMSDqtr8bbr1qmzsAIltx40xtvacpId0UUVSRRRRQFFFFAVXukXQyPFXdG6mY/4iqCG/rQ6MfHQ+NtKsNFZZsl0yTH9DpsCXZy0yMQ3WgGwAAHaS5KWtv3a8KhNn4oSs5S6AMAGBsWuASbEW46Gt2qM2j0cw+IOaSJSx0zjR9N3aGpt41Pp1zHSZ+1Z1tDaED/AN2jSzKmZj85IGa5PeOouSTvq0dAdpFkMZ1KnKTxNtx9VIptjvhrh4yZY5MQrXOudSNRro6kcKkuiOwVw7SMHkctl7+XSwI0yKu/T2FZjjZTKyxZ6KKK6OYooooCiiigKKKKD//Z"/>
          <p:cNvSpPr>
            <a:spLocks noChangeAspect="1" noChangeArrowheads="1"/>
          </p:cNvSpPr>
          <p:nvPr/>
        </p:nvSpPr>
        <p:spPr bwMode="auto">
          <a:xfrm>
            <a:off x="2746375" y="2446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70406" name="Picture 38" descr="http://2.bp.blogspot.com/_GZV9s5rxSJM/SMUJ9rYA4-I/AAAAAAAAABs/UFjh3bMqspk/s320/screenlog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149080"/>
            <a:ext cx="2364854" cy="244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849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CÓDIGOS MALICIOSOS- </a:t>
            </a:r>
            <a:br>
              <a:rPr lang="pt-BR" dirty="0"/>
            </a:br>
            <a:r>
              <a:rPr lang="pt-BR" dirty="0"/>
              <a:t>Vírus</a:t>
            </a:r>
          </a:p>
        </p:txBody>
      </p:sp>
      <p:sp>
        <p:nvSpPr>
          <p:cNvPr id="3" name="Espaço Reservado para Conteúdo 2"/>
          <p:cNvSpPr>
            <a:spLocks noGrp="1"/>
          </p:cNvSpPr>
          <p:nvPr>
            <p:ph idx="1"/>
          </p:nvPr>
        </p:nvSpPr>
        <p:spPr/>
        <p:txBody>
          <a:bodyPr>
            <a:normAutofit fontScale="92500"/>
          </a:bodyPr>
          <a:lstStyle/>
          <a:p>
            <a:r>
              <a:rPr lang="pt-BR" sz="2400" dirty="0">
                <a:solidFill>
                  <a:schemeClr val="tx1"/>
                </a:solidFill>
                <a:latin typeface="+mn-lt"/>
                <a:ea typeface="+mn-ea"/>
                <a:cs typeface="+mn-cs"/>
              </a:rPr>
              <a:t>Vírus é um programa ou parte de um programa de computador, normalmente malicioso, que se propaga infectando, isto é, inserindo cópias de si mesmo e se tornando parte de outros programas e arquivos de um computador.</a:t>
            </a:r>
          </a:p>
          <a:p>
            <a:endParaRPr lang="pt-BR" sz="2400" dirty="0"/>
          </a:p>
          <a:p>
            <a:r>
              <a:rPr lang="pt-BR" sz="2400" dirty="0"/>
              <a:t>Os vírus de computador podem gerar desde travamentos, lentidão, perda de dados e até mesmo danificar programas e arquivos.</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102</a:t>
            </a:fld>
            <a:endParaRPr lang="en-US"/>
          </a:p>
        </p:txBody>
      </p:sp>
      <p:pic>
        <p:nvPicPr>
          <p:cNvPr id="568322" name="Picture 2" descr="http://t3.gstatic.com/images?q=tbn:ANd9GcRrOw3J0bxBW2mQCxf0tHEsHHUXEVHHBg7LTVIcrCKCLdiHZUgg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19" y="5013176"/>
            <a:ext cx="1504759" cy="148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44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931906" y="2428868"/>
            <a:ext cx="2911374" cy="769441"/>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Dúvidas?</a:t>
            </a:r>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103</a:t>
            </a:fld>
            <a:endParaRPr lang="pt-BR"/>
          </a:p>
        </p:txBody>
      </p:sp>
    </p:spTree>
    <p:extLst>
      <p:ext uri="{BB962C8B-B14F-4D97-AF65-F5344CB8AC3E}">
        <p14:creationId xmlns:p14="http://schemas.microsoft.com/office/powerpoint/2010/main" val="361357431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Editoração Eletrônica e Programas Gráficos</a:t>
            </a:r>
          </a:p>
        </p:txBody>
      </p:sp>
      <p:sp>
        <p:nvSpPr>
          <p:cNvPr id="3" name="Espaço Reservado para Conteúdo 2"/>
          <p:cNvSpPr>
            <a:spLocks noGrp="1"/>
          </p:cNvSpPr>
          <p:nvPr>
            <p:ph idx="1"/>
          </p:nvPr>
        </p:nvSpPr>
        <p:spPr/>
        <p:txBody>
          <a:bodyPr/>
          <a:lstStyle/>
          <a:p>
            <a:r>
              <a:rPr lang="pt-BR" dirty="0"/>
              <a:t>Trabalham com criações profissionais de gráficos.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11</a:t>
            </a:fld>
            <a:endParaRPr lang="pt-BR"/>
          </a:p>
        </p:txBody>
      </p:sp>
      <p:pic>
        <p:nvPicPr>
          <p:cNvPr id="5122" name="Picture 2" descr="http://t2.gstatic.com/images?q=tbn:ANd9GcSpOFVMCEtuqjQuKL6DShl3U_sZdvlILjvcddIyTSlduFPVppf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068960"/>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t1.gstatic.com/images?q=tbn:ANd9GcQpNNqDP8vif1CRRPl9v9MUSK4JjESUu0izx6XOmmnGkP6JNJ64Y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84984"/>
            <a:ext cx="3754822"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SOFTWARES UTILITÁRIOS</a:t>
            </a:r>
          </a:p>
        </p:txBody>
      </p:sp>
      <p:sp>
        <p:nvSpPr>
          <p:cNvPr id="3" name="Espaço Reservado para Conteúdo 2"/>
          <p:cNvSpPr>
            <a:spLocks noGrp="1"/>
          </p:cNvSpPr>
          <p:nvPr>
            <p:ph idx="1"/>
          </p:nvPr>
        </p:nvSpPr>
        <p:spPr/>
        <p:txBody>
          <a:bodyPr/>
          <a:lstStyle/>
          <a:p>
            <a:r>
              <a:rPr lang="pt-BR" dirty="0"/>
              <a:t>São softwares de apoio ao Sistema Operacional.</a:t>
            </a:r>
          </a:p>
          <a:p>
            <a:endParaRPr lang="pt-BR" dirty="0"/>
          </a:p>
          <a:p>
            <a:pPr lvl="1"/>
            <a:r>
              <a:rPr lang="pt-BR" dirty="0"/>
              <a:t>Softwares de Cópia;</a:t>
            </a:r>
          </a:p>
          <a:p>
            <a:pPr lvl="1"/>
            <a:endParaRPr lang="pt-BR" dirty="0"/>
          </a:p>
          <a:p>
            <a:pPr lvl="1"/>
            <a:r>
              <a:rPr lang="pt-BR" dirty="0"/>
              <a:t>Softwares de Antivírus;</a:t>
            </a:r>
          </a:p>
          <a:p>
            <a:pPr lvl="1"/>
            <a:endParaRPr lang="pt-BR" dirty="0"/>
          </a:p>
          <a:p>
            <a:pPr lvl="1"/>
            <a:r>
              <a:rPr lang="pt-BR" dirty="0"/>
              <a:t>Softwares Compactadores;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12</a:t>
            </a:fld>
            <a:endParaRPr lang="pt-BR"/>
          </a:p>
        </p:txBody>
      </p:sp>
    </p:spTree>
    <p:extLst>
      <p:ext uri="{BB962C8B-B14F-4D97-AF65-F5344CB8AC3E}">
        <p14:creationId xmlns:p14="http://schemas.microsoft.com/office/powerpoint/2010/main" val="62642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13</a:t>
            </a:fld>
            <a:endParaRPr lang="pt-BR"/>
          </a:p>
        </p:txBody>
      </p:sp>
      <p:sp>
        <p:nvSpPr>
          <p:cNvPr id="5" name="Retângulo 4"/>
          <p:cNvSpPr/>
          <p:nvPr/>
        </p:nvSpPr>
        <p:spPr>
          <a:xfrm>
            <a:off x="3380769" y="2428868"/>
            <a:ext cx="2541080" cy="769441"/>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Revisão</a:t>
            </a:r>
          </a:p>
        </p:txBody>
      </p:sp>
    </p:spTree>
    <p:extLst>
      <p:ext uri="{BB962C8B-B14F-4D97-AF65-F5344CB8AC3E}">
        <p14:creationId xmlns:p14="http://schemas.microsoft.com/office/powerpoint/2010/main" val="1352152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14</a:t>
            </a:fld>
            <a:endParaRPr lang="pt-BR"/>
          </a:p>
        </p:txBody>
      </p:sp>
      <p:sp>
        <p:nvSpPr>
          <p:cNvPr id="5" name="Retângulo 4"/>
          <p:cNvSpPr/>
          <p:nvPr/>
        </p:nvSpPr>
        <p:spPr>
          <a:xfrm>
            <a:off x="554892" y="2428868"/>
            <a:ext cx="8017636" cy="1446550"/>
          </a:xfrm>
          <a:prstGeom prst="rect">
            <a:avLst/>
          </a:prstGeom>
          <a:noFill/>
          <a:ln>
            <a:noFill/>
          </a:ln>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TECNOLOGIA DA </a:t>
            </a:r>
            <a:br>
              <a:rPr lang="pt-BR" sz="4400" b="1" cap="all" dirty="0">
                <a:ln w="0"/>
                <a:effectLst>
                  <a:reflection blurRad="12700" stA="50000" endPos="50000" dist="5000" dir="5400000" sy="-100000" rotWithShape="0"/>
                </a:effectLst>
              </a:rPr>
            </a:br>
            <a:r>
              <a:rPr lang="pt-BR" sz="4400" b="1" cap="all" dirty="0">
                <a:ln w="0"/>
                <a:effectLst>
                  <a:reflection blurRad="12700" stA="50000" endPos="50000" dist="5000" dir="5400000" sy="-100000" rotWithShape="0"/>
                </a:effectLst>
              </a:rPr>
              <a:t>INFORMAÇÃO</a:t>
            </a:r>
          </a:p>
        </p:txBody>
      </p:sp>
    </p:spTree>
    <p:extLst>
      <p:ext uri="{BB962C8B-B14F-4D97-AF65-F5344CB8AC3E}">
        <p14:creationId xmlns:p14="http://schemas.microsoft.com/office/powerpoint/2010/main" val="55379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Tecnologia da Informação</a:t>
            </a:r>
          </a:p>
        </p:txBody>
      </p:sp>
      <p:sp>
        <p:nvSpPr>
          <p:cNvPr id="12" name="Espaço Reservado para Conteúdo 11"/>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15</a:t>
            </a:fld>
            <a:endParaRPr lang="pt-BR"/>
          </a:p>
        </p:txBody>
      </p:sp>
      <p:sp>
        <p:nvSpPr>
          <p:cNvPr id="7" name="Arredondar Retângulo em um Canto Diagonal 6"/>
          <p:cNvSpPr/>
          <p:nvPr/>
        </p:nvSpPr>
        <p:spPr>
          <a:xfrm>
            <a:off x="714348" y="2500306"/>
            <a:ext cx="7429552" cy="4000528"/>
          </a:xfrm>
          <a:prstGeom prst="round2DiagRect">
            <a:avLst/>
          </a:prstGeom>
          <a:no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pt-BR"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CaixaDeTexto 7"/>
          <p:cNvSpPr txBox="1"/>
          <p:nvPr/>
        </p:nvSpPr>
        <p:spPr>
          <a:xfrm>
            <a:off x="1785918" y="1925413"/>
            <a:ext cx="6429420" cy="646331"/>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r"/>
            <a:r>
              <a:rPr lang="pt-BR" sz="3600" dirty="0">
                <a:ln w="18415" cmpd="sng">
                  <a:solidFill>
                    <a:srgbClr val="FFFFFF"/>
                  </a:solidFill>
                  <a:prstDash val="solid"/>
                </a:ln>
                <a:solidFill>
                  <a:srgbClr val="FFFFFF"/>
                </a:solidFill>
                <a:effectLst>
                  <a:outerShdw blurRad="63500" dir="3600000" algn="tl" rotWithShape="0">
                    <a:srgbClr val="000000">
                      <a:alpha val="70000"/>
                    </a:srgbClr>
                  </a:outerShdw>
                </a:effectLst>
              </a:rPr>
              <a:t>COMUNICAÇÃO</a:t>
            </a:r>
          </a:p>
        </p:txBody>
      </p:sp>
      <p:sp>
        <p:nvSpPr>
          <p:cNvPr id="9" name="Arredondar Retângulo em um Canto Diagonal 8"/>
          <p:cNvSpPr/>
          <p:nvPr/>
        </p:nvSpPr>
        <p:spPr>
          <a:xfrm>
            <a:off x="4786314" y="2928934"/>
            <a:ext cx="2428892" cy="1357322"/>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HARDWARE</a:t>
            </a:r>
          </a:p>
        </p:txBody>
      </p:sp>
      <p:sp>
        <p:nvSpPr>
          <p:cNvPr id="10" name="Arredondar Retângulo em um Canto Diagonal 9"/>
          <p:cNvSpPr/>
          <p:nvPr/>
        </p:nvSpPr>
        <p:spPr>
          <a:xfrm>
            <a:off x="1571604" y="2928934"/>
            <a:ext cx="2428892" cy="1357322"/>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SOFTWARE</a:t>
            </a:r>
          </a:p>
        </p:txBody>
      </p:sp>
      <p:sp>
        <p:nvSpPr>
          <p:cNvPr id="11" name="Arredondar Retângulo em um Canto Diagonal 10"/>
          <p:cNvSpPr/>
          <p:nvPr/>
        </p:nvSpPr>
        <p:spPr>
          <a:xfrm>
            <a:off x="3071802" y="4572008"/>
            <a:ext cx="2428892" cy="1357322"/>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USUÁRIO</a:t>
            </a:r>
          </a:p>
        </p:txBody>
      </p:sp>
    </p:spTree>
    <p:extLst>
      <p:ext uri="{BB962C8B-B14F-4D97-AF65-F5344CB8AC3E}">
        <p14:creationId xmlns:p14="http://schemas.microsoft.com/office/powerpoint/2010/main" val="71305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wipe(down)">
                                      <p:cBhvr>
                                        <p:cTn id="11" dur="500"/>
                                        <p:tgtEl>
                                          <p:spTgt spid="10">
                                            <p:bg/>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1">
                                            <p:bg/>
                                          </p:spTgt>
                                        </p:tgtEl>
                                        <p:attrNameLst>
                                          <p:attrName>style.visibility</p:attrName>
                                        </p:attrNameLst>
                                      </p:cBhvr>
                                      <p:to>
                                        <p:strVal val="visible"/>
                                      </p:to>
                                    </p:set>
                                    <p:animEffect transition="in" filter="wipe(down)">
                                      <p:cBhvr>
                                        <p:cTn id="19" dur="500"/>
                                        <p:tgtEl>
                                          <p:spTgt spid="11">
                                            <p:bg/>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wipe(down)">
                                      <p:cBhvr>
                                        <p:cTn id="23" dur="500"/>
                                        <p:tgtEl>
                                          <p:spTgt spid="11">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bg/>
                                          </p:spTgt>
                                        </p:tgtEl>
                                        <p:attrNameLst>
                                          <p:attrName>style.visibility</p:attrName>
                                        </p:attrNameLst>
                                      </p:cBhvr>
                                      <p:to>
                                        <p:strVal val="visible"/>
                                      </p:to>
                                    </p:set>
                                    <p:animEffect transition="in" filter="wipe(down)">
                                      <p:cBhvr>
                                        <p:cTn id="27" dur="500"/>
                                        <p:tgtEl>
                                          <p:spTgt spid="9">
                                            <p:bg/>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wipe(down)">
                                      <p:cBhvr>
                                        <p:cTn id="31" dur="500"/>
                                        <p:tgtEl>
                                          <p:spTgt spid="9">
                                            <p:txEl>
                                              <p:pRg st="0" end="0"/>
                                            </p:txEl>
                                          </p:spTgt>
                                        </p:tgtEl>
                                      </p:cBhvr>
                                    </p:animEffect>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 calcmode="lin" valueType="num">
                                      <p:cBhvr additive="base">
                                        <p:cTn id="3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9" grpId="0" build="p" animBg="1"/>
      <p:bldP spid="10" grpId="0" build="p" animBg="1"/>
      <p:bldP spid="11"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Unidade de informação</a:t>
            </a:r>
          </a:p>
        </p:txBody>
      </p:sp>
      <p:sp>
        <p:nvSpPr>
          <p:cNvPr id="3" name="Espaço Reservado para Conteúdo 2"/>
          <p:cNvSpPr>
            <a:spLocks noGrp="1"/>
          </p:cNvSpPr>
          <p:nvPr>
            <p:ph idx="1"/>
          </p:nvPr>
        </p:nvSpPr>
        <p:spPr/>
        <p:txBody>
          <a:bodyPr/>
          <a:lstStyle/>
          <a:p>
            <a:r>
              <a:rPr lang="pt-BR" dirty="0"/>
              <a:t>Bits</a:t>
            </a:r>
          </a:p>
          <a:p>
            <a:r>
              <a:rPr lang="pt-BR" dirty="0"/>
              <a:t>Bytes 			- 8 bits</a:t>
            </a:r>
          </a:p>
          <a:p>
            <a:r>
              <a:rPr lang="pt-BR" dirty="0" err="1"/>
              <a:t>KiloBytes</a:t>
            </a:r>
            <a:r>
              <a:rPr lang="pt-BR" dirty="0"/>
              <a:t>		- 1024 Bytes	</a:t>
            </a:r>
          </a:p>
          <a:p>
            <a:r>
              <a:rPr lang="pt-BR" dirty="0" err="1"/>
              <a:t>MegaBytes</a:t>
            </a:r>
            <a:r>
              <a:rPr lang="pt-BR" dirty="0"/>
              <a:t>		- 1024 Kb</a:t>
            </a:r>
          </a:p>
          <a:p>
            <a:r>
              <a:rPr lang="pt-BR" dirty="0" err="1"/>
              <a:t>GigaBytes</a:t>
            </a:r>
            <a:r>
              <a:rPr lang="pt-BR" dirty="0"/>
              <a:t>		- 1024 </a:t>
            </a:r>
            <a:r>
              <a:rPr lang="pt-BR" dirty="0" err="1"/>
              <a:t>Mb</a:t>
            </a:r>
            <a:r>
              <a:rPr lang="pt-BR" dirty="0"/>
              <a:t>	</a:t>
            </a:r>
          </a:p>
          <a:p>
            <a:r>
              <a:rPr lang="pt-BR" dirty="0" err="1"/>
              <a:t>TeraBytes</a:t>
            </a:r>
            <a:r>
              <a:rPr lang="pt-BR" dirty="0"/>
              <a:t>		- 1024 Gb</a:t>
            </a:r>
          </a:p>
          <a:p>
            <a:endParaRPr lang="pt-BR" dirty="0"/>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16</a:t>
            </a:fld>
            <a:endParaRPr lang="pt-BR"/>
          </a:p>
        </p:txBody>
      </p:sp>
    </p:spTree>
    <p:extLst>
      <p:ext uri="{BB962C8B-B14F-4D97-AF65-F5344CB8AC3E}">
        <p14:creationId xmlns:p14="http://schemas.microsoft.com/office/powerpoint/2010/main" val="172144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Hardware</a:t>
            </a:r>
          </a:p>
        </p:txBody>
      </p:sp>
      <p:sp>
        <p:nvSpPr>
          <p:cNvPr id="3" name="Espaço Reservado para Conteúdo 2"/>
          <p:cNvSpPr>
            <a:spLocks noGrp="1"/>
          </p:cNvSpPr>
          <p:nvPr>
            <p:ph idx="1"/>
          </p:nvPr>
        </p:nvSpPr>
        <p:spPr/>
        <p:txBody>
          <a:bodyPr/>
          <a:lstStyle/>
          <a:p>
            <a:r>
              <a:rPr lang="pt-BR" dirty="0"/>
              <a:t>Parte física</a:t>
            </a:r>
          </a:p>
          <a:p>
            <a:pPr lvl="1"/>
            <a:r>
              <a:rPr lang="pt-BR" dirty="0"/>
              <a:t>Computador</a:t>
            </a:r>
          </a:p>
          <a:p>
            <a:pPr lvl="2"/>
            <a:r>
              <a:rPr lang="pt-BR" dirty="0"/>
              <a:t>CPU</a:t>
            </a:r>
          </a:p>
          <a:p>
            <a:pPr lvl="2"/>
            <a:r>
              <a:rPr lang="pt-BR" dirty="0"/>
              <a:t>Placa mãe</a:t>
            </a:r>
          </a:p>
          <a:p>
            <a:pPr lvl="2"/>
            <a:r>
              <a:rPr lang="pt-BR" dirty="0"/>
              <a:t>Memória</a:t>
            </a:r>
          </a:p>
          <a:p>
            <a:pPr lvl="2"/>
            <a:r>
              <a:rPr lang="pt-BR" dirty="0"/>
              <a:t>HD</a:t>
            </a:r>
          </a:p>
          <a:p>
            <a:pPr lvl="3"/>
            <a:endParaRPr lang="pt-BR" dirty="0"/>
          </a:p>
          <a:p>
            <a:pPr lvl="1"/>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17</a:t>
            </a:fld>
            <a:endParaRPr lang="pt-BR"/>
          </a:p>
        </p:txBody>
      </p:sp>
      <p:pic>
        <p:nvPicPr>
          <p:cNvPr id="9218" name="Picture 2"/>
          <p:cNvPicPr>
            <a:picLocks noChangeAspect="1" noChangeArrowheads="1"/>
          </p:cNvPicPr>
          <p:nvPr/>
        </p:nvPicPr>
        <p:blipFill>
          <a:blip r:embed="rId2" cstate="print"/>
          <a:srcRect/>
          <a:stretch>
            <a:fillRect/>
          </a:stretch>
        </p:blipFill>
        <p:spPr bwMode="auto">
          <a:xfrm>
            <a:off x="5500694" y="1285860"/>
            <a:ext cx="2881316" cy="2881316"/>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572000" y="1428736"/>
            <a:ext cx="1381124" cy="1381124"/>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4071934" y="2928934"/>
            <a:ext cx="2089626" cy="970688"/>
          </a:xfrm>
          <a:prstGeom prst="rect">
            <a:avLst/>
          </a:prstGeom>
          <a:noFill/>
          <a:ln w="9525">
            <a:noFill/>
            <a:miter lim="800000"/>
            <a:headEnd/>
            <a:tailEnd/>
          </a:ln>
        </p:spPr>
      </p:pic>
    </p:spTree>
    <p:extLst>
      <p:ext uri="{BB962C8B-B14F-4D97-AF65-F5344CB8AC3E}">
        <p14:creationId xmlns:p14="http://schemas.microsoft.com/office/powerpoint/2010/main" val="166013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Computador</a:t>
            </a:r>
          </a:p>
        </p:txBody>
      </p:sp>
      <p:sp>
        <p:nvSpPr>
          <p:cNvPr id="3" name="Espaço Reservado para Conteúdo 2"/>
          <p:cNvSpPr>
            <a:spLocks noGrp="1"/>
          </p:cNvSpPr>
          <p:nvPr>
            <p:ph idx="1"/>
          </p:nvPr>
        </p:nvSpPr>
        <p:spPr/>
        <p:txBody>
          <a:bodyPr/>
          <a:lstStyle/>
          <a:p>
            <a:r>
              <a:rPr lang="pt-BR" dirty="0"/>
              <a:t>Placa mãe</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18</a:t>
            </a:fld>
            <a:endParaRPr lang="pt-BR"/>
          </a:p>
        </p:txBody>
      </p:sp>
      <p:pic>
        <p:nvPicPr>
          <p:cNvPr id="8" name="Picture 5"/>
          <p:cNvPicPr>
            <a:picLocks noChangeAspect="1" noChangeArrowheads="1"/>
          </p:cNvPicPr>
          <p:nvPr/>
        </p:nvPicPr>
        <p:blipFill>
          <a:blip r:embed="rId2" cstate="email"/>
          <a:srcRect/>
          <a:stretch>
            <a:fillRect/>
          </a:stretch>
        </p:blipFill>
        <p:spPr bwMode="auto">
          <a:xfrm>
            <a:off x="666690" y="357166"/>
            <a:ext cx="7715303" cy="5786478"/>
          </a:xfrm>
          <a:prstGeom prst="rect">
            <a:avLst/>
          </a:prstGeom>
          <a:noFill/>
          <a:ln w="9525">
            <a:noFill/>
            <a:miter lim="800000"/>
            <a:headEnd/>
            <a:tailEnd/>
          </a:ln>
          <a:effectLst/>
        </p:spPr>
      </p:pic>
      <p:pic>
        <p:nvPicPr>
          <p:cNvPr id="9" name="Picture 3"/>
          <p:cNvPicPr>
            <a:picLocks noChangeAspect="1" noChangeArrowheads="1"/>
          </p:cNvPicPr>
          <p:nvPr/>
        </p:nvPicPr>
        <p:blipFill>
          <a:blip r:embed="rId3" cstate="email"/>
          <a:srcRect/>
          <a:stretch>
            <a:fillRect/>
          </a:stretch>
        </p:blipFill>
        <p:spPr bwMode="auto">
          <a:xfrm>
            <a:off x="714348" y="1571612"/>
            <a:ext cx="7072362" cy="41326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29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Computador</a:t>
            </a:r>
          </a:p>
        </p:txBody>
      </p:sp>
      <p:sp>
        <p:nvSpPr>
          <p:cNvPr id="3" name="Espaço Reservado para Conteúdo 2"/>
          <p:cNvSpPr>
            <a:spLocks noGrp="1"/>
          </p:cNvSpPr>
          <p:nvPr>
            <p:ph idx="1"/>
          </p:nvPr>
        </p:nvSpPr>
        <p:spPr/>
        <p:txBody>
          <a:bodyPr/>
          <a:lstStyle/>
          <a:p>
            <a:r>
              <a:rPr lang="pt-BR" dirty="0"/>
              <a:t>CPU</a:t>
            </a:r>
          </a:p>
          <a:p>
            <a:pPr lvl="1"/>
            <a:r>
              <a:rPr lang="pt-BR" dirty="0"/>
              <a:t>Unidade central de processamento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19</a:t>
            </a:fld>
            <a:endParaRPr lang="pt-BR"/>
          </a:p>
        </p:txBody>
      </p:sp>
      <p:pic>
        <p:nvPicPr>
          <p:cNvPr id="8197" name="Picture 5"/>
          <p:cNvPicPr>
            <a:picLocks noChangeAspect="1" noChangeArrowheads="1"/>
          </p:cNvPicPr>
          <p:nvPr/>
        </p:nvPicPr>
        <p:blipFill>
          <a:blip r:embed="rId2" cstate="print"/>
          <a:srcRect/>
          <a:stretch>
            <a:fillRect/>
          </a:stretch>
        </p:blipFill>
        <p:spPr bwMode="auto">
          <a:xfrm>
            <a:off x="1857356" y="2285992"/>
            <a:ext cx="4638675" cy="3048000"/>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357290" y="2000240"/>
            <a:ext cx="6096000" cy="4067175"/>
          </a:xfrm>
          <a:prstGeom prst="rect">
            <a:avLst/>
          </a:prstGeom>
          <a:noFill/>
          <a:ln w="9525">
            <a:noFill/>
            <a:miter lim="800000"/>
            <a:headEnd/>
            <a:tailEnd/>
          </a:ln>
        </p:spPr>
      </p:pic>
    </p:spTree>
    <p:extLst>
      <p:ext uri="{BB962C8B-B14F-4D97-AF65-F5344CB8AC3E}">
        <p14:creationId xmlns:p14="http://schemas.microsoft.com/office/powerpoint/2010/main" val="108814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ox(in)">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box(in)">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Aplicativos</a:t>
            </a:r>
          </a:p>
        </p:txBody>
      </p:sp>
      <p:sp>
        <p:nvSpPr>
          <p:cNvPr id="3" name="Espaço Reservado para Conteúdo 2"/>
          <p:cNvSpPr>
            <a:spLocks noGrp="1"/>
          </p:cNvSpPr>
          <p:nvPr>
            <p:ph idx="1"/>
          </p:nvPr>
        </p:nvSpPr>
        <p:spPr/>
        <p:txBody>
          <a:bodyPr>
            <a:normAutofit/>
          </a:bodyPr>
          <a:lstStyle/>
          <a:p>
            <a:r>
              <a:rPr lang="pt-BR" dirty="0"/>
              <a:t>Um software tem por objetivo permitir ao usuário fazer uma ou mais tarefas específicas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a:t>
            </a:fld>
            <a:endParaRPr lang="pt-BR"/>
          </a:p>
        </p:txBody>
      </p:sp>
      <p:pic>
        <p:nvPicPr>
          <p:cNvPr id="16386" name="Picture 2"/>
          <p:cNvPicPr>
            <a:picLocks noChangeAspect="1" noChangeArrowheads="1"/>
          </p:cNvPicPr>
          <p:nvPr/>
        </p:nvPicPr>
        <p:blipFill>
          <a:blip r:embed="rId2" cstate="email"/>
          <a:srcRect/>
          <a:stretch>
            <a:fillRect/>
          </a:stretch>
        </p:blipFill>
        <p:spPr bwMode="auto">
          <a:xfrm>
            <a:off x="5214942" y="3000372"/>
            <a:ext cx="3533893" cy="2909984"/>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cstate="email"/>
          <a:srcRect/>
          <a:stretch>
            <a:fillRect/>
          </a:stretch>
        </p:blipFill>
        <p:spPr bwMode="auto">
          <a:xfrm>
            <a:off x="4143372" y="3429000"/>
            <a:ext cx="2539519" cy="2676526"/>
          </a:xfrm>
          <a:prstGeom prst="rect">
            <a:avLst/>
          </a:prstGeom>
          <a:noFill/>
          <a:ln w="9525">
            <a:noFill/>
            <a:miter lim="800000"/>
            <a:headEnd/>
            <a:tailEnd/>
          </a:ln>
          <a:effectLst/>
        </p:spPr>
      </p:pic>
      <p:pic>
        <p:nvPicPr>
          <p:cNvPr id="16390" name="Picture 6"/>
          <p:cNvPicPr>
            <a:picLocks noChangeAspect="1" noChangeArrowheads="1"/>
          </p:cNvPicPr>
          <p:nvPr/>
        </p:nvPicPr>
        <p:blipFill>
          <a:blip r:embed="rId4" cstate="email"/>
          <a:srcRect/>
          <a:stretch>
            <a:fillRect/>
          </a:stretch>
        </p:blipFill>
        <p:spPr bwMode="auto">
          <a:xfrm>
            <a:off x="5214942" y="4429132"/>
            <a:ext cx="2428867" cy="1897755"/>
          </a:xfrm>
          <a:prstGeom prst="rect">
            <a:avLst/>
          </a:prstGeom>
          <a:noFill/>
          <a:ln w="9525">
            <a:noFill/>
            <a:miter lim="800000"/>
            <a:headEnd/>
            <a:tailEnd/>
          </a:ln>
          <a:effectLst/>
        </p:spPr>
      </p:pic>
    </p:spTree>
    <p:extLst>
      <p:ext uri="{BB962C8B-B14F-4D97-AF65-F5344CB8AC3E}">
        <p14:creationId xmlns:p14="http://schemas.microsoft.com/office/powerpoint/2010/main" val="738407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Computador</a:t>
            </a:r>
          </a:p>
        </p:txBody>
      </p:sp>
      <p:sp>
        <p:nvSpPr>
          <p:cNvPr id="3" name="Espaço Reservado para Conteúdo 2"/>
          <p:cNvSpPr>
            <a:spLocks noGrp="1"/>
          </p:cNvSpPr>
          <p:nvPr>
            <p:ph idx="1"/>
          </p:nvPr>
        </p:nvSpPr>
        <p:spPr/>
        <p:txBody>
          <a:bodyPr/>
          <a:lstStyle/>
          <a:p>
            <a:r>
              <a:rPr lang="pt-BR" dirty="0"/>
              <a:t>Memória</a:t>
            </a:r>
          </a:p>
          <a:p>
            <a:pPr lvl="1"/>
            <a:r>
              <a:rPr lang="pt-BR" dirty="0"/>
              <a:t>RAM (</a:t>
            </a:r>
            <a:r>
              <a:rPr lang="pt-BR" i="1" dirty="0" err="1"/>
              <a:t>Random</a:t>
            </a:r>
            <a:r>
              <a:rPr lang="pt-BR" i="1" dirty="0"/>
              <a:t> Access Memory</a:t>
            </a:r>
            <a:r>
              <a:rPr lang="pt-BR" dirty="0"/>
              <a:t>)</a:t>
            </a:r>
          </a:p>
          <a:p>
            <a:pPr lvl="2"/>
            <a:r>
              <a:rPr lang="pt-BR" dirty="0"/>
              <a:t>Armazenam o conteúdo temporariamente</a:t>
            </a:r>
          </a:p>
          <a:p>
            <a:pPr lvl="1"/>
            <a:r>
              <a:rPr lang="pt-BR" dirty="0"/>
              <a:t>ROM (</a:t>
            </a:r>
            <a:r>
              <a:rPr lang="pt-BR" i="1" dirty="0" err="1"/>
              <a:t>Read</a:t>
            </a:r>
            <a:r>
              <a:rPr lang="pt-BR" i="1" dirty="0"/>
              <a:t> </a:t>
            </a:r>
            <a:r>
              <a:rPr lang="pt-BR" i="1" dirty="0" err="1"/>
              <a:t>Only</a:t>
            </a:r>
            <a:r>
              <a:rPr lang="pt-BR" i="1" dirty="0"/>
              <a:t> Memory</a:t>
            </a:r>
            <a:r>
              <a:rPr lang="pt-BR" dirty="0"/>
              <a:t>)</a:t>
            </a:r>
          </a:p>
          <a:p>
            <a:pPr lvl="2"/>
            <a:r>
              <a:rPr lang="pt-BR" dirty="0"/>
              <a:t>Guarda informações que não poderão ser  apagadas ou modificadas: informações de fabricantes, de dispositivos, entre outros</a:t>
            </a:r>
          </a:p>
          <a:p>
            <a:pPr lvl="2"/>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20</a:t>
            </a:fld>
            <a:endParaRPr lang="pt-BR"/>
          </a:p>
        </p:txBody>
      </p:sp>
      <p:pic>
        <p:nvPicPr>
          <p:cNvPr id="11267" name="Picture 3"/>
          <p:cNvPicPr>
            <a:picLocks noChangeAspect="1" noChangeArrowheads="1"/>
          </p:cNvPicPr>
          <p:nvPr/>
        </p:nvPicPr>
        <p:blipFill>
          <a:blip r:embed="rId2" cstate="print"/>
          <a:srcRect/>
          <a:stretch>
            <a:fillRect/>
          </a:stretch>
        </p:blipFill>
        <p:spPr bwMode="auto">
          <a:xfrm>
            <a:off x="2776538" y="2081213"/>
            <a:ext cx="3590925" cy="2695575"/>
          </a:xfrm>
          <a:prstGeom prst="rect">
            <a:avLst/>
          </a:prstGeom>
          <a:noFill/>
          <a:ln w="9525">
            <a:noFill/>
            <a:miter lim="800000"/>
            <a:headEnd/>
            <a:tailEnd/>
          </a:ln>
        </p:spPr>
      </p:pic>
      <p:pic>
        <p:nvPicPr>
          <p:cNvPr id="11268" name="Picture 4"/>
          <p:cNvPicPr>
            <a:picLocks noChangeAspect="1" noChangeArrowheads="1"/>
          </p:cNvPicPr>
          <p:nvPr/>
        </p:nvPicPr>
        <p:blipFill>
          <a:blip r:embed="rId3" cstate="print"/>
          <a:srcRect l="6500" t="20000" r="8000" b="20000"/>
          <a:stretch>
            <a:fillRect/>
          </a:stretch>
        </p:blipFill>
        <p:spPr bwMode="auto">
          <a:xfrm>
            <a:off x="2500298" y="2000240"/>
            <a:ext cx="4071966" cy="2857520"/>
          </a:xfrm>
          <a:prstGeom prst="rect">
            <a:avLst/>
          </a:prstGeom>
          <a:noFill/>
          <a:ln w="9525">
            <a:noFill/>
            <a:miter lim="800000"/>
            <a:headEnd/>
            <a:tailEnd/>
          </a:ln>
        </p:spPr>
      </p:pic>
    </p:spTree>
    <p:extLst>
      <p:ext uri="{BB962C8B-B14F-4D97-AF65-F5344CB8AC3E}">
        <p14:creationId xmlns:p14="http://schemas.microsoft.com/office/powerpoint/2010/main" val="31539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ox(in)">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ox(in)">
                                      <p:cBhvr>
                                        <p:cTn id="12"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Computador</a:t>
            </a:r>
          </a:p>
        </p:txBody>
      </p:sp>
      <p:sp>
        <p:nvSpPr>
          <p:cNvPr id="3" name="Espaço Reservado para Conteúdo 2"/>
          <p:cNvSpPr>
            <a:spLocks noGrp="1"/>
          </p:cNvSpPr>
          <p:nvPr>
            <p:ph idx="1"/>
          </p:nvPr>
        </p:nvSpPr>
        <p:spPr/>
        <p:txBody>
          <a:bodyPr/>
          <a:lstStyle/>
          <a:p>
            <a:r>
              <a:rPr lang="pt-BR" dirty="0"/>
              <a:t>HD (</a:t>
            </a:r>
            <a:r>
              <a:rPr lang="pt-BR" dirty="0" err="1"/>
              <a:t>Hard</a:t>
            </a:r>
            <a:r>
              <a:rPr lang="pt-BR" dirty="0"/>
              <a:t> disk)</a:t>
            </a:r>
          </a:p>
          <a:p>
            <a:pPr lvl="1"/>
            <a:r>
              <a:rPr lang="pt-BR" dirty="0"/>
              <a:t>Unidade de armazenamento</a:t>
            </a:r>
          </a:p>
          <a:p>
            <a:pPr lvl="1"/>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21</a:t>
            </a:fld>
            <a:endParaRPr lang="pt-BR"/>
          </a:p>
        </p:txBody>
      </p:sp>
      <p:pic>
        <p:nvPicPr>
          <p:cNvPr id="12290" name="Picture 2"/>
          <p:cNvPicPr>
            <a:picLocks noChangeAspect="1" noChangeArrowheads="1"/>
          </p:cNvPicPr>
          <p:nvPr/>
        </p:nvPicPr>
        <p:blipFill>
          <a:blip r:embed="rId2" cstate="print"/>
          <a:srcRect/>
          <a:stretch>
            <a:fillRect/>
          </a:stretch>
        </p:blipFill>
        <p:spPr bwMode="auto">
          <a:xfrm>
            <a:off x="2928926" y="3357562"/>
            <a:ext cx="2857500" cy="28575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1019175" y="1047750"/>
            <a:ext cx="7105650" cy="4762500"/>
          </a:xfrm>
          <a:prstGeom prst="rect">
            <a:avLst/>
          </a:prstGeom>
          <a:noFill/>
          <a:ln w="9525">
            <a:noFill/>
            <a:miter lim="800000"/>
            <a:headEnd/>
            <a:tailEnd/>
          </a:ln>
        </p:spPr>
      </p:pic>
    </p:spTree>
    <p:extLst>
      <p:ext uri="{BB962C8B-B14F-4D97-AF65-F5344CB8AC3E}">
        <p14:creationId xmlns:p14="http://schemas.microsoft.com/office/powerpoint/2010/main" val="197200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box(in)">
                                      <p:cBhvr>
                                        <p:cTn id="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lstStyle/>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22</a:t>
            </a:fld>
            <a:endParaRPr lang="pt-BR"/>
          </a:p>
        </p:txBody>
      </p:sp>
      <p:sp>
        <p:nvSpPr>
          <p:cNvPr id="8" name="Espaço Reservado para Data 3"/>
          <p:cNvSpPr txBox="1">
            <a:spLocks/>
          </p:cNvSpPr>
          <p:nvPr/>
        </p:nvSpPr>
        <p:spPr>
          <a:xfrm>
            <a:off x="4791456" y="6480048"/>
            <a:ext cx="2133600" cy="301752"/>
          </a:xfrm>
          <a:prstGeom prst="rect">
            <a:avLst/>
          </a:prstGeom>
        </p:spPr>
        <p:txBody>
          <a:bodyPr vert="horz" anchor="b"/>
          <a:lstStyle/>
          <a:p>
            <a:pPr marL="0" marR="0" lvl="0" indent="0" algn="l" defTabSz="914400" rtl="0" eaLnBrk="1" fontAlgn="auto" latinLnBrk="0" hangingPunct="1">
              <a:lnSpc>
                <a:spcPct val="100000"/>
              </a:lnSpc>
              <a:spcBef>
                <a:spcPts val="0"/>
              </a:spcBef>
              <a:spcAft>
                <a:spcPts val="0"/>
              </a:spcAft>
              <a:buClrTx/>
              <a:buSzTx/>
              <a:buFontTx/>
              <a:buNone/>
              <a:tabLst/>
              <a:defRPr/>
            </a:pPr>
            <a:fld id="{6F5C0EE6-6FA6-4C5A-BBA1-8F03DAC22EA2}" type="datetime1">
              <a:rPr kumimoji="0" lang="pt-BR" sz="10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15/11/2022</a:t>
            </a:fld>
            <a:endParaRPr kumimoji="0" lang="pt-BR" sz="1000" b="0" i="0" u="none" strike="noStrike" kern="1200" cap="none" spc="0" normalizeH="0" baseline="0" noProof="0">
              <a:ln>
                <a:noFill/>
              </a:ln>
              <a:solidFill>
                <a:schemeClr val="tx1"/>
              </a:solidFill>
              <a:effectLst/>
              <a:uLnTx/>
              <a:uFillTx/>
              <a:latin typeface="+mn-lt"/>
              <a:ea typeface="+mn-ea"/>
              <a:cs typeface="+mn-cs"/>
            </a:endParaRPr>
          </a:p>
        </p:txBody>
      </p:sp>
      <p:sp>
        <p:nvSpPr>
          <p:cNvPr id="9" name="Espaço Reservado para Rodapé 4"/>
          <p:cNvSpPr txBox="1">
            <a:spLocks/>
          </p:cNvSpPr>
          <p:nvPr/>
        </p:nvSpPr>
        <p:spPr>
          <a:xfrm>
            <a:off x="457200" y="6480969"/>
            <a:ext cx="4260056" cy="300831"/>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a:ln>
                  <a:noFill/>
                </a:ln>
                <a:solidFill>
                  <a:schemeClr val="tx1"/>
                </a:solidFill>
                <a:effectLst/>
                <a:uLnTx/>
                <a:uFillTx/>
                <a:latin typeface="+mn-lt"/>
                <a:ea typeface="+mn-ea"/>
                <a:cs typeface="+mn-cs"/>
              </a:rPr>
              <a:t>Noções de Informática</a:t>
            </a:r>
          </a:p>
        </p:txBody>
      </p:sp>
      <p:sp>
        <p:nvSpPr>
          <p:cNvPr id="10" name="Espaço Reservado para Número de Slide 5"/>
          <p:cNvSpPr txBox="1">
            <a:spLocks/>
          </p:cNvSpPr>
          <p:nvPr/>
        </p:nvSpPr>
        <p:spPr>
          <a:xfrm>
            <a:off x="8286776" y="6480969"/>
            <a:ext cx="502920" cy="301752"/>
          </a:xfrm>
          <a:prstGeom prst="rect">
            <a:avLst/>
          </a:prstGeom>
        </p:spPr>
        <p:txBody>
          <a:bodyPr vert="horz" anchor="b"/>
          <a:lstStyle/>
          <a:p>
            <a:pPr marL="0" marR="0" lvl="0" indent="0" algn="r" defTabSz="914400" rtl="0" eaLnBrk="1" fontAlgn="auto" latinLnBrk="0" hangingPunct="1">
              <a:lnSpc>
                <a:spcPct val="100000"/>
              </a:lnSpc>
              <a:spcBef>
                <a:spcPts val="0"/>
              </a:spcBef>
              <a:spcAft>
                <a:spcPts val="0"/>
              </a:spcAft>
              <a:buClrTx/>
              <a:buSzTx/>
              <a:buFontTx/>
              <a:buNone/>
              <a:tabLst/>
              <a:defRPr/>
            </a:pPr>
            <a:fld id="{7267B893-D777-4016-9221-0D3CF51EF96B}" type="slidenum">
              <a:rPr kumimoji="0" lang="pt-BR"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schemeClr val="tx1"/>
              </a:solidFill>
              <a:effectLst/>
              <a:uLnTx/>
              <a:uFillTx/>
              <a:latin typeface="+mn-lt"/>
              <a:ea typeface="+mn-ea"/>
              <a:cs typeface="+mn-cs"/>
            </a:endParaRPr>
          </a:p>
        </p:txBody>
      </p:sp>
      <p:sp>
        <p:nvSpPr>
          <p:cNvPr id="11" name="Arredondar Retângulo em um Canto Diagonal 10"/>
          <p:cNvSpPr/>
          <p:nvPr/>
        </p:nvSpPr>
        <p:spPr>
          <a:xfrm>
            <a:off x="3500430" y="3714752"/>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rPr>
              <a:t>CPU</a:t>
            </a:r>
            <a:br>
              <a:rPr lang="pt-BR"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rPr>
            </a:br>
            <a:r>
              <a:rPr lang="pt-BR" b="1" dirty="0">
                <a:ln w="12700">
                  <a:noFill/>
                  <a:prstDash val="solid"/>
                </a:ln>
                <a:solidFill>
                  <a:schemeClr val="bg2">
                    <a:tint val="85000"/>
                    <a:satMod val="155000"/>
                  </a:schemeClr>
                </a:solidFill>
                <a:effectLst>
                  <a:outerShdw blurRad="41275" dist="20320" dir="1800000" algn="tl" rotWithShape="0">
                    <a:srgbClr val="000000">
                      <a:alpha val="40000"/>
                    </a:srgbClr>
                  </a:outerShdw>
                </a:effectLst>
              </a:rPr>
              <a:t>ROM/RAM</a:t>
            </a:r>
          </a:p>
        </p:txBody>
      </p:sp>
      <p:sp>
        <p:nvSpPr>
          <p:cNvPr id="12" name="Arredondar Retângulo em um Canto Diagonal 11"/>
          <p:cNvSpPr/>
          <p:nvPr/>
        </p:nvSpPr>
        <p:spPr>
          <a:xfrm>
            <a:off x="857224" y="2571744"/>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Unidade de disco</a:t>
            </a:r>
          </a:p>
        </p:txBody>
      </p:sp>
      <p:sp>
        <p:nvSpPr>
          <p:cNvPr id="13" name="Arredondar Retângulo em um Canto Diagonal 12"/>
          <p:cNvSpPr/>
          <p:nvPr/>
        </p:nvSpPr>
        <p:spPr>
          <a:xfrm>
            <a:off x="928662" y="4929198"/>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HD</a:t>
            </a:r>
          </a:p>
        </p:txBody>
      </p:sp>
      <p:sp>
        <p:nvSpPr>
          <p:cNvPr id="14" name="Arredondar Retângulo em um Canto Diagonal 13"/>
          <p:cNvSpPr/>
          <p:nvPr/>
        </p:nvSpPr>
        <p:spPr>
          <a:xfrm>
            <a:off x="6357950" y="2143116"/>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VÍDEO</a:t>
            </a:r>
          </a:p>
        </p:txBody>
      </p:sp>
      <p:sp>
        <p:nvSpPr>
          <p:cNvPr id="15" name="Arredondar Retângulo em um Canto Diagonal 14"/>
          <p:cNvSpPr/>
          <p:nvPr/>
        </p:nvSpPr>
        <p:spPr>
          <a:xfrm>
            <a:off x="6357950" y="3643314"/>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IMPRESSORA</a:t>
            </a:r>
          </a:p>
        </p:txBody>
      </p:sp>
      <p:sp>
        <p:nvSpPr>
          <p:cNvPr id="16" name="Arredondar Retângulo em um Canto Diagonal 15"/>
          <p:cNvSpPr/>
          <p:nvPr/>
        </p:nvSpPr>
        <p:spPr>
          <a:xfrm>
            <a:off x="6357950" y="5143512"/>
            <a:ext cx="2071702" cy="1143008"/>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TECLADO</a:t>
            </a:r>
          </a:p>
        </p:txBody>
      </p:sp>
      <p:sp>
        <p:nvSpPr>
          <p:cNvPr id="17" name="Seta à esquerda, à direita e acima 16"/>
          <p:cNvSpPr/>
          <p:nvPr/>
        </p:nvSpPr>
        <p:spPr>
          <a:xfrm rot="5400000">
            <a:off x="1839496" y="3518297"/>
            <a:ext cx="1143008" cy="1678793"/>
          </a:xfrm>
          <a:prstGeom prst="leftRightUpArrow">
            <a:avLst>
              <a:gd name="adj1" fmla="val 25000"/>
              <a:gd name="adj2" fmla="val 31368"/>
              <a:gd name="adj3" fmla="val 25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sp>
        <p:nvSpPr>
          <p:cNvPr id="18" name="Seta dobrada para cima 17"/>
          <p:cNvSpPr/>
          <p:nvPr/>
        </p:nvSpPr>
        <p:spPr>
          <a:xfrm rot="5400000" flipH="1">
            <a:off x="5214942" y="2500306"/>
            <a:ext cx="928694" cy="857256"/>
          </a:xfrm>
          <a:prstGeom prst="ben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sp>
        <p:nvSpPr>
          <p:cNvPr id="19" name="Seta dobrada para cima 18"/>
          <p:cNvSpPr/>
          <p:nvPr/>
        </p:nvSpPr>
        <p:spPr>
          <a:xfrm rot="10800000" flipV="1">
            <a:off x="5214942" y="5000635"/>
            <a:ext cx="928694" cy="857256"/>
          </a:xfrm>
          <a:prstGeom prst="ben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sp>
        <p:nvSpPr>
          <p:cNvPr id="20" name="Seta para cima 19"/>
          <p:cNvSpPr/>
          <p:nvPr/>
        </p:nvSpPr>
        <p:spPr>
          <a:xfrm rot="5400000">
            <a:off x="5786446" y="4000504"/>
            <a:ext cx="357190" cy="500066"/>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pt-BR"/>
          </a:p>
        </p:txBody>
      </p:sp>
      <p:sp>
        <p:nvSpPr>
          <p:cNvPr id="21" name="CaixaDeTexto 20"/>
          <p:cNvSpPr txBox="1"/>
          <p:nvPr/>
        </p:nvSpPr>
        <p:spPr>
          <a:xfrm>
            <a:off x="5143504" y="2071678"/>
            <a:ext cx="1071570" cy="307777"/>
          </a:xfrm>
          <a:prstGeom prst="rect">
            <a:avLst/>
          </a:prstGeom>
          <a:noFill/>
        </p:spPr>
        <p:txBody>
          <a:bodyPr wrap="square" rtlCol="0">
            <a:spAutoFit/>
          </a:bodyPr>
          <a:lstStyle/>
          <a:p>
            <a:r>
              <a:rPr lang="pt-BR" sz="1400" dirty="0"/>
              <a:t>SAÍDA</a:t>
            </a:r>
          </a:p>
        </p:txBody>
      </p:sp>
      <p:sp>
        <p:nvSpPr>
          <p:cNvPr id="22" name="CaixaDeTexto 21"/>
          <p:cNvSpPr txBox="1"/>
          <p:nvPr/>
        </p:nvSpPr>
        <p:spPr>
          <a:xfrm>
            <a:off x="5286380" y="5917188"/>
            <a:ext cx="1357322" cy="307777"/>
          </a:xfrm>
          <a:prstGeom prst="rect">
            <a:avLst/>
          </a:prstGeom>
          <a:noFill/>
        </p:spPr>
        <p:txBody>
          <a:bodyPr wrap="square" rtlCol="0">
            <a:spAutoFit/>
          </a:bodyPr>
          <a:lstStyle/>
          <a:p>
            <a:r>
              <a:rPr lang="pt-BR" sz="1400" dirty="0"/>
              <a:t>ENTRADA</a:t>
            </a:r>
          </a:p>
        </p:txBody>
      </p:sp>
      <p:sp>
        <p:nvSpPr>
          <p:cNvPr id="23" name="CaixaDeTexto 22"/>
          <p:cNvSpPr txBox="1"/>
          <p:nvPr/>
        </p:nvSpPr>
        <p:spPr>
          <a:xfrm>
            <a:off x="5643570" y="4429132"/>
            <a:ext cx="1071570" cy="307777"/>
          </a:xfrm>
          <a:prstGeom prst="rect">
            <a:avLst/>
          </a:prstGeom>
          <a:noFill/>
        </p:spPr>
        <p:txBody>
          <a:bodyPr wrap="square" rtlCol="0">
            <a:spAutoFit/>
          </a:bodyPr>
          <a:lstStyle/>
          <a:p>
            <a:r>
              <a:rPr lang="pt-BR" sz="1400" dirty="0"/>
              <a:t>SAÍDA</a:t>
            </a:r>
          </a:p>
        </p:txBody>
      </p:sp>
      <p:sp>
        <p:nvSpPr>
          <p:cNvPr id="24" name="CaixaDeTexto 23"/>
          <p:cNvSpPr txBox="1"/>
          <p:nvPr/>
        </p:nvSpPr>
        <p:spPr>
          <a:xfrm>
            <a:off x="5572132" y="2857496"/>
            <a:ext cx="1071570" cy="307777"/>
          </a:xfrm>
          <a:prstGeom prst="rect">
            <a:avLst/>
          </a:prstGeom>
          <a:noFill/>
        </p:spPr>
        <p:txBody>
          <a:bodyPr wrap="square" rtlCol="0">
            <a:spAutoFit/>
          </a:bodyPr>
          <a:lstStyle/>
          <a:p>
            <a:r>
              <a:rPr lang="pt-BR" sz="1400" dirty="0"/>
              <a:t>SAÍDA</a:t>
            </a:r>
          </a:p>
        </p:txBody>
      </p:sp>
      <p:sp>
        <p:nvSpPr>
          <p:cNvPr id="25" name="CaixaDeTexto 24"/>
          <p:cNvSpPr txBox="1"/>
          <p:nvPr/>
        </p:nvSpPr>
        <p:spPr>
          <a:xfrm>
            <a:off x="571472" y="4192793"/>
            <a:ext cx="1071570" cy="523220"/>
          </a:xfrm>
          <a:prstGeom prst="rect">
            <a:avLst/>
          </a:prstGeom>
          <a:noFill/>
        </p:spPr>
        <p:txBody>
          <a:bodyPr wrap="square" rtlCol="0">
            <a:spAutoFit/>
          </a:bodyPr>
          <a:lstStyle/>
          <a:p>
            <a:r>
              <a:rPr lang="pt-BR" sz="1400" dirty="0"/>
              <a:t>ENTRADA/SAÍDA</a:t>
            </a:r>
          </a:p>
        </p:txBody>
      </p:sp>
    </p:spTree>
    <p:extLst>
      <p:ext uri="{BB962C8B-B14F-4D97-AF65-F5344CB8AC3E}">
        <p14:creationId xmlns:p14="http://schemas.microsoft.com/office/powerpoint/2010/main" val="1406349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3614734" cy="4572000"/>
          </a:xfrm>
        </p:spPr>
        <p:txBody>
          <a:bodyPr>
            <a:normAutofit/>
          </a:bodyPr>
          <a:lstStyle/>
          <a:p>
            <a:r>
              <a:rPr lang="pt-BR" dirty="0"/>
              <a:t>Entrada</a:t>
            </a:r>
          </a:p>
          <a:p>
            <a:pPr lvl="1"/>
            <a:r>
              <a:rPr lang="pt-BR" dirty="0"/>
              <a:t>Teclado</a:t>
            </a:r>
          </a:p>
          <a:p>
            <a:pPr lvl="2">
              <a:buNone/>
            </a:pPr>
            <a:r>
              <a:rPr lang="pt-BR" dirty="0"/>
              <a:t>Multimídia, sem fio, ergonômico, numérico </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23</a:t>
            </a:fld>
            <a:endParaRPr lang="pt-BR"/>
          </a:p>
        </p:txBody>
      </p:sp>
      <p:pic>
        <p:nvPicPr>
          <p:cNvPr id="11266" name="Picture 2"/>
          <p:cNvPicPr>
            <a:picLocks noChangeAspect="1" noChangeArrowheads="1"/>
          </p:cNvPicPr>
          <p:nvPr/>
        </p:nvPicPr>
        <p:blipFill>
          <a:blip r:embed="rId2" cstate="email"/>
          <a:srcRect/>
          <a:stretch>
            <a:fillRect/>
          </a:stretch>
        </p:blipFill>
        <p:spPr bwMode="auto">
          <a:xfrm>
            <a:off x="4508494" y="2357430"/>
            <a:ext cx="3968750" cy="2143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267" name="Picture 3"/>
          <p:cNvPicPr>
            <a:picLocks noChangeAspect="1" noChangeArrowheads="1"/>
          </p:cNvPicPr>
          <p:nvPr/>
        </p:nvPicPr>
        <p:blipFill>
          <a:blip r:embed="rId3" cstate="email"/>
          <a:srcRect/>
          <a:stretch>
            <a:fillRect/>
          </a:stretch>
        </p:blipFill>
        <p:spPr bwMode="auto">
          <a:xfrm>
            <a:off x="6357950" y="4071942"/>
            <a:ext cx="2095505" cy="20955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9823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4114800" cy="4572000"/>
          </a:xfrm>
        </p:spPr>
        <p:txBody>
          <a:bodyPr>
            <a:normAutofit/>
          </a:bodyPr>
          <a:lstStyle/>
          <a:p>
            <a:r>
              <a:rPr lang="pt-BR" dirty="0"/>
              <a:t>Entrada</a:t>
            </a:r>
          </a:p>
          <a:p>
            <a:pPr lvl="1"/>
            <a:r>
              <a:rPr lang="pt-BR" dirty="0"/>
              <a:t>Mouse</a:t>
            </a:r>
          </a:p>
          <a:p>
            <a:pPr lvl="2">
              <a:buNone/>
            </a:pPr>
            <a:r>
              <a:rPr lang="pt-BR" dirty="0"/>
              <a:t>Sem fio, laser, TrackBall, ópticos, mecânicos...</a:t>
            </a:r>
          </a:p>
          <a:p>
            <a:pPr lvl="2">
              <a:buNone/>
            </a:pPr>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24</a:t>
            </a:fld>
            <a:endParaRPr lang="pt-BR"/>
          </a:p>
        </p:txBody>
      </p:sp>
      <p:pic>
        <p:nvPicPr>
          <p:cNvPr id="10242" name="Picture 2"/>
          <p:cNvPicPr>
            <a:picLocks noChangeAspect="1" noChangeArrowheads="1"/>
          </p:cNvPicPr>
          <p:nvPr/>
        </p:nvPicPr>
        <p:blipFill>
          <a:blip r:embed="rId2" cstate="print"/>
          <a:srcRect/>
          <a:stretch>
            <a:fillRect/>
          </a:stretch>
        </p:blipFill>
        <p:spPr bwMode="auto">
          <a:xfrm>
            <a:off x="5572132" y="1500174"/>
            <a:ext cx="3295650" cy="21050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43" name="Picture 3"/>
          <p:cNvPicPr>
            <a:picLocks noChangeAspect="1" noChangeArrowheads="1"/>
          </p:cNvPicPr>
          <p:nvPr/>
        </p:nvPicPr>
        <p:blipFill>
          <a:blip r:embed="rId3" cstate="print"/>
          <a:srcRect/>
          <a:stretch>
            <a:fillRect/>
          </a:stretch>
        </p:blipFill>
        <p:spPr bwMode="auto">
          <a:xfrm>
            <a:off x="4572000" y="3357562"/>
            <a:ext cx="1714500" cy="1362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44" name="Picture 4"/>
          <p:cNvPicPr>
            <a:picLocks noChangeAspect="1" noChangeArrowheads="1"/>
          </p:cNvPicPr>
          <p:nvPr/>
        </p:nvPicPr>
        <p:blipFill>
          <a:blip r:embed="rId4" cstate="email"/>
          <a:srcRect/>
          <a:stretch>
            <a:fillRect/>
          </a:stretch>
        </p:blipFill>
        <p:spPr bwMode="auto">
          <a:xfrm>
            <a:off x="6072198" y="4286257"/>
            <a:ext cx="2357421" cy="17680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08472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Entrada</a:t>
            </a:r>
          </a:p>
          <a:p>
            <a:pPr lvl="1"/>
            <a:r>
              <a:rPr lang="pt-BR" dirty="0"/>
              <a:t>Scanner</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25</a:t>
            </a:fld>
            <a:endParaRPr lang="pt-BR"/>
          </a:p>
        </p:txBody>
      </p:sp>
      <p:pic>
        <p:nvPicPr>
          <p:cNvPr id="13314" name="Picture 2"/>
          <p:cNvPicPr>
            <a:picLocks noChangeAspect="1" noChangeArrowheads="1"/>
          </p:cNvPicPr>
          <p:nvPr/>
        </p:nvPicPr>
        <p:blipFill>
          <a:blip r:embed="rId2" cstate="print"/>
          <a:srcRect/>
          <a:stretch>
            <a:fillRect/>
          </a:stretch>
        </p:blipFill>
        <p:spPr bwMode="auto">
          <a:xfrm>
            <a:off x="3571868" y="2643182"/>
            <a:ext cx="4787680" cy="33194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28392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a:xfrm>
            <a:off x="457200" y="1882808"/>
            <a:ext cx="3328982" cy="4572000"/>
          </a:xfrm>
        </p:spPr>
        <p:txBody>
          <a:bodyPr>
            <a:normAutofit/>
          </a:bodyPr>
          <a:lstStyle/>
          <a:p>
            <a:r>
              <a:rPr lang="pt-BR" dirty="0"/>
              <a:t>Entrada</a:t>
            </a:r>
          </a:p>
          <a:p>
            <a:pPr lvl="1"/>
            <a:r>
              <a:rPr lang="pt-BR" dirty="0"/>
              <a:t>Mesa digitalizadora</a:t>
            </a:r>
          </a:p>
          <a:p>
            <a:pPr lvl="2">
              <a:buNone/>
            </a:pPr>
            <a:r>
              <a:rPr lang="pt-BR" dirty="0"/>
              <a:t>Mais usada por profissionais de ilustração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26</a:t>
            </a:fld>
            <a:endParaRPr lang="pt-BR"/>
          </a:p>
        </p:txBody>
      </p:sp>
      <p:pic>
        <p:nvPicPr>
          <p:cNvPr id="14338" name="Picture 2"/>
          <p:cNvPicPr>
            <a:picLocks noChangeAspect="1" noChangeArrowheads="1"/>
          </p:cNvPicPr>
          <p:nvPr/>
        </p:nvPicPr>
        <p:blipFill>
          <a:blip r:embed="rId2" cstate="print"/>
          <a:srcRect/>
          <a:stretch>
            <a:fillRect/>
          </a:stretch>
        </p:blipFill>
        <p:spPr bwMode="auto">
          <a:xfrm>
            <a:off x="4214810" y="2285992"/>
            <a:ext cx="3333750" cy="3333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32550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Entrada</a:t>
            </a:r>
          </a:p>
          <a:p>
            <a:pPr lvl="1"/>
            <a:r>
              <a:rPr lang="pt-BR" dirty="0"/>
              <a:t>Webcam</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27</a:t>
            </a:fld>
            <a:endParaRPr lang="pt-BR"/>
          </a:p>
        </p:txBody>
      </p:sp>
      <p:pic>
        <p:nvPicPr>
          <p:cNvPr id="15362" name="Picture 2"/>
          <p:cNvPicPr>
            <a:picLocks noChangeAspect="1" noChangeArrowheads="1"/>
          </p:cNvPicPr>
          <p:nvPr/>
        </p:nvPicPr>
        <p:blipFill>
          <a:blip r:embed="rId2" cstate="print"/>
          <a:srcRect/>
          <a:stretch>
            <a:fillRect/>
          </a:stretch>
        </p:blipFill>
        <p:spPr bwMode="auto">
          <a:xfrm>
            <a:off x="5143504" y="1571612"/>
            <a:ext cx="2876550" cy="2447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363" name="Picture 3"/>
          <p:cNvPicPr>
            <a:picLocks noChangeAspect="1" noChangeArrowheads="1"/>
          </p:cNvPicPr>
          <p:nvPr/>
        </p:nvPicPr>
        <p:blipFill>
          <a:blip r:embed="rId3" cstate="print"/>
          <a:srcRect/>
          <a:stretch>
            <a:fillRect/>
          </a:stretch>
        </p:blipFill>
        <p:spPr bwMode="auto">
          <a:xfrm>
            <a:off x="4214810" y="3286124"/>
            <a:ext cx="2857500" cy="2933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364" name="Picture 4"/>
          <p:cNvPicPr>
            <a:picLocks noChangeAspect="1" noChangeArrowheads="1"/>
          </p:cNvPicPr>
          <p:nvPr/>
        </p:nvPicPr>
        <p:blipFill>
          <a:blip r:embed="rId4" cstate="print"/>
          <a:srcRect/>
          <a:stretch>
            <a:fillRect/>
          </a:stretch>
        </p:blipFill>
        <p:spPr bwMode="auto">
          <a:xfrm>
            <a:off x="2143108" y="3786190"/>
            <a:ext cx="2095500" cy="2190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4352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Entrada</a:t>
            </a:r>
          </a:p>
          <a:p>
            <a:pPr lvl="2"/>
            <a:r>
              <a:rPr lang="pt-BR" dirty="0"/>
              <a:t>Controle</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28</a:t>
            </a:fld>
            <a:endParaRPr lang="pt-BR"/>
          </a:p>
        </p:txBody>
      </p:sp>
      <p:pic>
        <p:nvPicPr>
          <p:cNvPr id="16387" name="Picture 3"/>
          <p:cNvPicPr>
            <a:picLocks noChangeAspect="1" noChangeArrowheads="1"/>
          </p:cNvPicPr>
          <p:nvPr/>
        </p:nvPicPr>
        <p:blipFill>
          <a:blip r:embed="rId2" cstate="print"/>
          <a:srcRect/>
          <a:stretch>
            <a:fillRect/>
          </a:stretch>
        </p:blipFill>
        <p:spPr bwMode="auto">
          <a:xfrm>
            <a:off x="4357686" y="2143116"/>
            <a:ext cx="4381500" cy="2619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388" name="Picture 4"/>
          <p:cNvPicPr>
            <a:picLocks noChangeAspect="1" noChangeArrowheads="1"/>
          </p:cNvPicPr>
          <p:nvPr/>
        </p:nvPicPr>
        <p:blipFill>
          <a:blip r:embed="rId3" cstate="email"/>
          <a:srcRect/>
          <a:stretch>
            <a:fillRect/>
          </a:stretch>
        </p:blipFill>
        <p:spPr bwMode="auto">
          <a:xfrm>
            <a:off x="2143108" y="3643314"/>
            <a:ext cx="3548061" cy="26610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5049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a:xfrm>
            <a:off x="457200" y="1882808"/>
            <a:ext cx="3186106" cy="4572000"/>
          </a:xfrm>
        </p:spPr>
        <p:txBody>
          <a:bodyPr>
            <a:normAutofit/>
          </a:bodyPr>
          <a:lstStyle/>
          <a:p>
            <a:r>
              <a:rPr lang="pt-BR" dirty="0"/>
              <a:t>Entrada</a:t>
            </a:r>
          </a:p>
          <a:p>
            <a:pPr lvl="1"/>
            <a:r>
              <a:rPr lang="pt-BR" dirty="0"/>
              <a:t>Leitor biométrico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29</a:t>
            </a:fld>
            <a:endParaRPr lang="pt-BR"/>
          </a:p>
        </p:txBody>
      </p:sp>
      <p:pic>
        <p:nvPicPr>
          <p:cNvPr id="27650" name="Picture 2"/>
          <p:cNvPicPr>
            <a:picLocks noChangeAspect="1" noChangeArrowheads="1"/>
          </p:cNvPicPr>
          <p:nvPr/>
        </p:nvPicPr>
        <p:blipFill>
          <a:blip r:embed="rId2" cstate="email"/>
          <a:srcRect/>
          <a:stretch>
            <a:fillRect/>
          </a:stretch>
        </p:blipFill>
        <p:spPr bwMode="auto">
          <a:xfrm>
            <a:off x="1857356" y="4214818"/>
            <a:ext cx="1428750" cy="1428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651" name="Picture 3"/>
          <p:cNvPicPr>
            <a:picLocks noChangeAspect="1" noChangeArrowheads="1"/>
          </p:cNvPicPr>
          <p:nvPr/>
        </p:nvPicPr>
        <p:blipFill>
          <a:blip r:embed="rId3" cstate="email"/>
          <a:srcRect/>
          <a:stretch>
            <a:fillRect/>
          </a:stretch>
        </p:blipFill>
        <p:spPr bwMode="auto">
          <a:xfrm>
            <a:off x="4214810" y="2786058"/>
            <a:ext cx="3714776" cy="29964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7652" name="Picture 4"/>
          <p:cNvPicPr>
            <a:picLocks noChangeAspect="1" noChangeArrowheads="1"/>
          </p:cNvPicPr>
          <p:nvPr/>
        </p:nvPicPr>
        <p:blipFill>
          <a:blip r:embed="rId4" cstate="email"/>
          <a:srcRect/>
          <a:stretch>
            <a:fillRect/>
          </a:stretch>
        </p:blipFill>
        <p:spPr bwMode="auto">
          <a:xfrm>
            <a:off x="6072198" y="2071678"/>
            <a:ext cx="2667019" cy="20002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272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Software Aplicativo</a:t>
            </a:r>
          </a:p>
        </p:txBody>
      </p:sp>
      <p:sp>
        <p:nvSpPr>
          <p:cNvPr id="3" name="Espaço Reservado para Conteúdo 2"/>
          <p:cNvSpPr>
            <a:spLocks noGrp="1"/>
          </p:cNvSpPr>
          <p:nvPr>
            <p:ph idx="1"/>
          </p:nvPr>
        </p:nvSpPr>
        <p:spPr/>
        <p:txBody>
          <a:bodyPr/>
          <a:lstStyle/>
          <a:p>
            <a:r>
              <a:rPr lang="pt-BR" dirty="0"/>
              <a:t>Podem ser divididos em dois grupos:</a:t>
            </a:r>
          </a:p>
          <a:p>
            <a:endParaRPr lang="pt-BR" dirty="0"/>
          </a:p>
          <a:p>
            <a:pPr lvl="1"/>
            <a:r>
              <a:rPr lang="pt-BR" dirty="0"/>
              <a:t>Aplicativos operacionais;</a:t>
            </a:r>
          </a:p>
          <a:p>
            <a:pPr lvl="1"/>
            <a:endParaRPr lang="pt-BR" dirty="0"/>
          </a:p>
          <a:p>
            <a:pPr lvl="1"/>
            <a:r>
              <a:rPr lang="pt-BR" dirty="0"/>
              <a:t>Aplicativos gerenciais.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a:t>
            </a:fld>
            <a:endParaRPr lang="pt-BR"/>
          </a:p>
        </p:txBody>
      </p:sp>
    </p:spTree>
    <p:extLst>
      <p:ext uri="{BB962C8B-B14F-4D97-AF65-F5344CB8AC3E}">
        <p14:creationId xmlns:p14="http://schemas.microsoft.com/office/powerpoint/2010/main" val="1068830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cstate="print"/>
          <a:srcRect/>
          <a:stretch>
            <a:fillRect/>
          </a:stretch>
        </p:blipFill>
        <p:spPr bwMode="auto">
          <a:xfrm>
            <a:off x="6429388" y="2928934"/>
            <a:ext cx="2381250" cy="2381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Saída</a:t>
            </a:r>
          </a:p>
          <a:p>
            <a:pPr lvl="2"/>
            <a:r>
              <a:rPr lang="pt-BR" dirty="0"/>
              <a:t>Impressora</a:t>
            </a:r>
          </a:p>
          <a:p>
            <a:pPr lvl="3"/>
            <a:r>
              <a:rPr lang="pt-BR" dirty="0"/>
              <a:t>Impacto:  matricial</a:t>
            </a:r>
          </a:p>
          <a:p>
            <a:pPr lvl="3"/>
            <a:r>
              <a:rPr lang="pt-BR" dirty="0"/>
              <a:t>Jato de tinta</a:t>
            </a:r>
          </a:p>
          <a:p>
            <a:pPr lvl="3"/>
            <a:r>
              <a:rPr lang="pt-BR" dirty="0"/>
              <a:t>A laser</a:t>
            </a:r>
          </a:p>
          <a:p>
            <a:pPr lvl="3"/>
            <a:r>
              <a:rPr lang="pt-BR" dirty="0"/>
              <a:t>Térmica: fax, cupons</a:t>
            </a:r>
          </a:p>
          <a:p>
            <a:pPr lvl="3"/>
            <a:r>
              <a:rPr lang="pt-BR" dirty="0"/>
              <a:t>Plotter</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30</a:t>
            </a:fld>
            <a:endParaRPr lang="pt-BR"/>
          </a:p>
        </p:txBody>
      </p:sp>
      <p:pic>
        <p:nvPicPr>
          <p:cNvPr id="17411" name="Picture 3"/>
          <p:cNvPicPr>
            <a:picLocks noChangeAspect="1" noChangeArrowheads="1"/>
          </p:cNvPicPr>
          <p:nvPr/>
        </p:nvPicPr>
        <p:blipFill>
          <a:blip r:embed="rId3" cstate="email"/>
          <a:srcRect/>
          <a:stretch>
            <a:fillRect/>
          </a:stretch>
        </p:blipFill>
        <p:spPr bwMode="auto">
          <a:xfrm>
            <a:off x="4071934" y="5000636"/>
            <a:ext cx="2928958" cy="13230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413" name="Picture 5"/>
          <p:cNvPicPr>
            <a:picLocks noChangeAspect="1" noChangeArrowheads="1"/>
          </p:cNvPicPr>
          <p:nvPr/>
        </p:nvPicPr>
        <p:blipFill>
          <a:blip r:embed="rId4" cstate="email"/>
          <a:srcRect/>
          <a:stretch>
            <a:fillRect/>
          </a:stretch>
        </p:blipFill>
        <p:spPr bwMode="auto">
          <a:xfrm>
            <a:off x="4714876" y="1714488"/>
            <a:ext cx="2476505" cy="16151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9297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Saída</a:t>
            </a:r>
          </a:p>
          <a:p>
            <a:pPr lvl="1"/>
            <a:r>
              <a:rPr lang="pt-BR" dirty="0"/>
              <a:t>Monitor</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31</a:t>
            </a:fld>
            <a:endParaRPr lang="pt-BR"/>
          </a:p>
        </p:txBody>
      </p:sp>
      <p:pic>
        <p:nvPicPr>
          <p:cNvPr id="19458" name="Picture 2"/>
          <p:cNvPicPr>
            <a:picLocks noChangeAspect="1" noChangeArrowheads="1"/>
          </p:cNvPicPr>
          <p:nvPr/>
        </p:nvPicPr>
        <p:blipFill>
          <a:blip r:embed="rId2" cstate="email"/>
          <a:srcRect/>
          <a:stretch>
            <a:fillRect/>
          </a:stretch>
        </p:blipFill>
        <p:spPr bwMode="auto">
          <a:xfrm>
            <a:off x="6072198" y="1714488"/>
            <a:ext cx="2333628" cy="23336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49687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4329114" cy="4572000"/>
          </a:xfrm>
        </p:spPr>
        <p:txBody>
          <a:bodyPr>
            <a:normAutofit/>
          </a:bodyPr>
          <a:lstStyle/>
          <a:p>
            <a:r>
              <a:rPr lang="pt-BR" dirty="0"/>
              <a:t>Saída</a:t>
            </a:r>
          </a:p>
          <a:p>
            <a:pPr lvl="1"/>
            <a:r>
              <a:rPr lang="pt-BR" dirty="0"/>
              <a:t>Placa de vídeo</a:t>
            </a:r>
          </a:p>
          <a:p>
            <a:pPr lvl="3">
              <a:buNone/>
            </a:pPr>
            <a:r>
              <a:rPr lang="pt-BR" dirty="0"/>
              <a:t>Melhora a qualidade da imagem</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32</a:t>
            </a:fld>
            <a:endParaRPr lang="pt-BR"/>
          </a:p>
        </p:txBody>
      </p:sp>
      <p:pic>
        <p:nvPicPr>
          <p:cNvPr id="28675" name="Picture 3"/>
          <p:cNvPicPr>
            <a:picLocks noChangeAspect="1" noChangeArrowheads="1"/>
          </p:cNvPicPr>
          <p:nvPr/>
        </p:nvPicPr>
        <p:blipFill>
          <a:blip r:embed="rId2" cstate="email"/>
          <a:srcRect/>
          <a:stretch>
            <a:fillRect/>
          </a:stretch>
        </p:blipFill>
        <p:spPr bwMode="auto">
          <a:xfrm>
            <a:off x="4786314" y="2428868"/>
            <a:ext cx="3619492" cy="28666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09309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normAutofit/>
          </a:bodyPr>
          <a:lstStyle/>
          <a:p>
            <a:r>
              <a:rPr lang="pt-BR" dirty="0"/>
              <a:t>Saída</a:t>
            </a:r>
          </a:p>
          <a:p>
            <a:pPr lvl="1"/>
            <a:r>
              <a:rPr lang="pt-BR" dirty="0"/>
              <a:t>Som</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33</a:t>
            </a:fld>
            <a:endParaRPr lang="pt-BR"/>
          </a:p>
        </p:txBody>
      </p:sp>
      <p:pic>
        <p:nvPicPr>
          <p:cNvPr id="23554" name="Picture 2"/>
          <p:cNvPicPr>
            <a:picLocks noChangeAspect="1" noChangeArrowheads="1"/>
          </p:cNvPicPr>
          <p:nvPr/>
        </p:nvPicPr>
        <p:blipFill>
          <a:blip r:embed="rId2" cstate="print"/>
          <a:srcRect/>
          <a:stretch>
            <a:fillRect/>
          </a:stretch>
        </p:blipFill>
        <p:spPr bwMode="auto">
          <a:xfrm>
            <a:off x="5214942" y="1857364"/>
            <a:ext cx="2857500" cy="23812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3555" name="Picture 3"/>
          <p:cNvPicPr>
            <a:picLocks noChangeAspect="1" noChangeArrowheads="1"/>
          </p:cNvPicPr>
          <p:nvPr/>
        </p:nvPicPr>
        <p:blipFill>
          <a:blip r:embed="rId3" cstate="email"/>
          <a:srcRect/>
          <a:stretch>
            <a:fillRect/>
          </a:stretch>
        </p:blipFill>
        <p:spPr bwMode="auto">
          <a:xfrm>
            <a:off x="3000364" y="3500438"/>
            <a:ext cx="2524126" cy="25241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18701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lstStyle/>
          <a:p>
            <a:r>
              <a:rPr lang="pt-BR" dirty="0"/>
              <a:t>Periféricos</a:t>
            </a:r>
          </a:p>
          <a:p>
            <a:pPr lvl="1"/>
            <a:r>
              <a:rPr lang="pt-BR" dirty="0"/>
              <a:t>Entrada e saída</a:t>
            </a:r>
          </a:p>
          <a:p>
            <a:pPr lvl="2"/>
            <a:r>
              <a:rPr lang="pt-BR" dirty="0"/>
              <a:t>HD</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dirty="0"/>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34</a:t>
            </a:fld>
            <a:endParaRPr lang="pt-BR"/>
          </a:p>
        </p:txBody>
      </p:sp>
      <p:pic>
        <p:nvPicPr>
          <p:cNvPr id="20482" name="Picture 2"/>
          <p:cNvPicPr>
            <a:picLocks noChangeAspect="1" noChangeArrowheads="1"/>
          </p:cNvPicPr>
          <p:nvPr/>
        </p:nvPicPr>
        <p:blipFill>
          <a:blip r:embed="rId2" cstate="print"/>
          <a:srcRect/>
          <a:stretch>
            <a:fillRect/>
          </a:stretch>
        </p:blipFill>
        <p:spPr bwMode="auto">
          <a:xfrm>
            <a:off x="5286380" y="1428736"/>
            <a:ext cx="3257550" cy="4933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CaixaDeTexto 9"/>
          <p:cNvSpPr txBox="1"/>
          <p:nvPr/>
        </p:nvSpPr>
        <p:spPr>
          <a:xfrm>
            <a:off x="2071670" y="6000768"/>
            <a:ext cx="3000396" cy="646331"/>
          </a:xfrm>
          <a:prstGeom prst="rect">
            <a:avLst/>
          </a:prstGeom>
          <a:noFill/>
        </p:spPr>
        <p:txBody>
          <a:bodyPr wrap="square" rtlCol="0">
            <a:spAutoFit/>
          </a:bodyPr>
          <a:lstStyle/>
          <a:p>
            <a:pPr marL="0" lvl="2" algn="r"/>
            <a:r>
              <a:rPr lang="pt-BR" dirty="0" err="1"/>
              <a:t>Hd</a:t>
            </a:r>
            <a:r>
              <a:rPr lang="pt-BR" dirty="0"/>
              <a:t> externo</a:t>
            </a:r>
          </a:p>
          <a:p>
            <a:endParaRPr lang="pt-BR" dirty="0"/>
          </a:p>
        </p:txBody>
      </p:sp>
    </p:spTree>
    <p:extLst>
      <p:ext uri="{BB962C8B-B14F-4D97-AF65-F5344CB8AC3E}">
        <p14:creationId xmlns:p14="http://schemas.microsoft.com/office/powerpoint/2010/main" val="2918532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lstStyle/>
          <a:p>
            <a:r>
              <a:rPr lang="pt-BR" dirty="0"/>
              <a:t>Periféricos</a:t>
            </a:r>
          </a:p>
          <a:p>
            <a:pPr lvl="1"/>
            <a:r>
              <a:rPr lang="pt-BR" dirty="0"/>
              <a:t>Entrada e saída</a:t>
            </a:r>
          </a:p>
          <a:p>
            <a:pPr lvl="2"/>
            <a:r>
              <a:rPr lang="pt-BR" dirty="0"/>
              <a:t>Disquete</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35</a:t>
            </a:fld>
            <a:endParaRPr lang="pt-BR"/>
          </a:p>
        </p:txBody>
      </p:sp>
      <p:pic>
        <p:nvPicPr>
          <p:cNvPr id="21506" name="Picture 2"/>
          <p:cNvPicPr>
            <a:picLocks noChangeAspect="1" noChangeArrowheads="1"/>
          </p:cNvPicPr>
          <p:nvPr/>
        </p:nvPicPr>
        <p:blipFill>
          <a:blip r:embed="rId2" cstate="print"/>
          <a:srcRect/>
          <a:stretch>
            <a:fillRect/>
          </a:stretch>
        </p:blipFill>
        <p:spPr bwMode="auto">
          <a:xfrm>
            <a:off x="4643438" y="2928934"/>
            <a:ext cx="2905125" cy="2476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4153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3543296" cy="4572000"/>
          </a:xfrm>
        </p:spPr>
        <p:txBody>
          <a:bodyPr/>
          <a:lstStyle/>
          <a:p>
            <a:r>
              <a:rPr lang="pt-BR" dirty="0"/>
              <a:t>Entrada e saída</a:t>
            </a:r>
          </a:p>
          <a:p>
            <a:pPr lvl="1"/>
            <a:r>
              <a:rPr lang="pt-BR" dirty="0"/>
              <a:t>DVD/CD</a:t>
            </a:r>
          </a:p>
          <a:p>
            <a:pPr lvl="2">
              <a:buNone/>
            </a:pPr>
            <a:r>
              <a:rPr lang="pt-BR" dirty="0" err="1"/>
              <a:t>Combo</a:t>
            </a:r>
            <a:r>
              <a:rPr lang="pt-BR" dirty="0"/>
              <a:t>: </a:t>
            </a:r>
            <a:r>
              <a:rPr lang="pt-BR" dirty="0" err="1"/>
              <a:t>cdrw</a:t>
            </a:r>
            <a:r>
              <a:rPr lang="pt-BR" dirty="0"/>
              <a:t> e </a:t>
            </a:r>
            <a:r>
              <a:rPr lang="pt-BR" dirty="0" err="1"/>
              <a:t>dvd</a:t>
            </a:r>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36</a:t>
            </a:fld>
            <a:endParaRPr lang="pt-BR"/>
          </a:p>
        </p:txBody>
      </p:sp>
      <p:pic>
        <p:nvPicPr>
          <p:cNvPr id="22530" name="Picture 2"/>
          <p:cNvPicPr>
            <a:picLocks noChangeAspect="1" noChangeArrowheads="1"/>
          </p:cNvPicPr>
          <p:nvPr/>
        </p:nvPicPr>
        <p:blipFill>
          <a:blip r:embed="rId2" cstate="email"/>
          <a:srcRect/>
          <a:stretch>
            <a:fillRect/>
          </a:stretch>
        </p:blipFill>
        <p:spPr bwMode="auto">
          <a:xfrm>
            <a:off x="4143372" y="2285992"/>
            <a:ext cx="4381509" cy="32861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64534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3543296" cy="4572000"/>
          </a:xfrm>
        </p:spPr>
        <p:txBody>
          <a:bodyPr>
            <a:normAutofit lnSpcReduction="10000"/>
          </a:bodyPr>
          <a:lstStyle/>
          <a:p>
            <a:r>
              <a:rPr lang="pt-BR" dirty="0"/>
              <a:t>Entrada e saída</a:t>
            </a:r>
          </a:p>
          <a:p>
            <a:pPr lvl="2"/>
            <a:r>
              <a:rPr lang="pt-BR" dirty="0" err="1"/>
              <a:t>Blue</a:t>
            </a:r>
            <a:r>
              <a:rPr lang="pt-BR" dirty="0"/>
              <a:t> </a:t>
            </a:r>
            <a:r>
              <a:rPr lang="pt-BR" dirty="0" err="1"/>
              <a:t>ray</a:t>
            </a:r>
            <a:endParaRPr lang="pt-BR" dirty="0"/>
          </a:p>
          <a:p>
            <a:pPr>
              <a:buNone/>
            </a:pPr>
            <a:r>
              <a:rPr lang="pt-BR" sz="2400" dirty="0"/>
              <a:t>vídeo de alta definição e armazenamento de dados de alta densidade</a:t>
            </a:r>
          </a:p>
          <a:p>
            <a:pPr>
              <a:buNone/>
            </a:pPr>
            <a:r>
              <a:rPr lang="pt-BR" sz="2400" dirty="0"/>
              <a:t>É o sucessor do DVD</a:t>
            </a:r>
          </a:p>
          <a:p>
            <a:pPr>
              <a:buNone/>
            </a:pPr>
            <a:r>
              <a:rPr lang="pt-BR" sz="2400" dirty="0"/>
              <a:t>Capacidade 50Gb</a:t>
            </a:r>
          </a:p>
          <a:p>
            <a:pPr>
              <a:buFont typeface="Arial" charset="0"/>
              <a:buChar char="•"/>
            </a:pPr>
            <a:r>
              <a:rPr lang="pt-BR" sz="2400" dirty="0"/>
              <a:t>Cd – 700Mb</a:t>
            </a:r>
          </a:p>
          <a:p>
            <a:pPr>
              <a:buFont typeface="Arial" charset="0"/>
              <a:buChar char="•"/>
            </a:pPr>
            <a:r>
              <a:rPr lang="pt-BR" sz="2400" dirty="0" err="1"/>
              <a:t>Dvd</a:t>
            </a:r>
            <a:r>
              <a:rPr lang="pt-BR" sz="2400" dirty="0"/>
              <a:t> – 5 a 9 Gb</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37</a:t>
            </a:fld>
            <a:endParaRPr lang="pt-BR"/>
          </a:p>
        </p:txBody>
      </p:sp>
      <p:pic>
        <p:nvPicPr>
          <p:cNvPr id="29698" name="Picture 2"/>
          <p:cNvPicPr>
            <a:picLocks noChangeAspect="1" noChangeArrowheads="1"/>
          </p:cNvPicPr>
          <p:nvPr/>
        </p:nvPicPr>
        <p:blipFill>
          <a:blip r:embed="rId2" cstate="print"/>
          <a:srcRect/>
          <a:stretch>
            <a:fillRect/>
          </a:stretch>
        </p:blipFill>
        <p:spPr bwMode="auto">
          <a:xfrm>
            <a:off x="4500562" y="1571612"/>
            <a:ext cx="4286250" cy="3219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699" name="Picture 3"/>
          <p:cNvPicPr>
            <a:picLocks noChangeAspect="1" noChangeArrowheads="1"/>
          </p:cNvPicPr>
          <p:nvPr/>
        </p:nvPicPr>
        <p:blipFill>
          <a:blip r:embed="rId3" cstate="email"/>
          <a:srcRect/>
          <a:stretch>
            <a:fillRect/>
          </a:stretch>
        </p:blipFill>
        <p:spPr bwMode="auto">
          <a:xfrm>
            <a:off x="3929058" y="4000504"/>
            <a:ext cx="2405051" cy="22748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1195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lstStyle/>
          <a:p>
            <a:r>
              <a:rPr lang="pt-BR" dirty="0"/>
              <a:t>Entrada e saída</a:t>
            </a:r>
          </a:p>
          <a:p>
            <a:pPr lvl="1"/>
            <a:r>
              <a:rPr lang="pt-BR" dirty="0" err="1"/>
              <a:t>Usb</a:t>
            </a:r>
            <a:endParaRPr lang="pt-BR" dirty="0"/>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38</a:t>
            </a:fld>
            <a:endParaRPr lang="pt-BR"/>
          </a:p>
        </p:txBody>
      </p:sp>
      <p:pic>
        <p:nvPicPr>
          <p:cNvPr id="7" name="Picture 2"/>
          <p:cNvPicPr>
            <a:picLocks noChangeAspect="1" noChangeArrowheads="1"/>
          </p:cNvPicPr>
          <p:nvPr/>
        </p:nvPicPr>
        <p:blipFill>
          <a:blip r:embed="rId2" cstate="print"/>
          <a:srcRect/>
          <a:stretch>
            <a:fillRect/>
          </a:stretch>
        </p:blipFill>
        <p:spPr bwMode="auto">
          <a:xfrm>
            <a:off x="4176598" y="2928934"/>
            <a:ext cx="4014893" cy="34528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2"/>
          <p:cNvPicPr>
            <a:picLocks noChangeAspect="1" noChangeArrowheads="1"/>
          </p:cNvPicPr>
          <p:nvPr/>
        </p:nvPicPr>
        <p:blipFill>
          <a:blip r:embed="rId3" cstate="print"/>
          <a:srcRect/>
          <a:stretch>
            <a:fillRect/>
          </a:stretch>
        </p:blipFill>
        <p:spPr bwMode="auto">
          <a:xfrm>
            <a:off x="2285984" y="3500438"/>
            <a:ext cx="2667000" cy="2667000"/>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5857884" y="1857364"/>
            <a:ext cx="2071702" cy="2071702"/>
          </a:xfrm>
          <a:prstGeom prst="rect">
            <a:avLst/>
          </a:prstGeom>
          <a:noFill/>
          <a:ln w="9525">
            <a:noFill/>
            <a:miter lim="800000"/>
            <a:headEnd/>
            <a:tailEnd/>
          </a:ln>
        </p:spPr>
      </p:pic>
      <p:sp>
        <p:nvSpPr>
          <p:cNvPr id="11" name="CaixaDeTexto 10"/>
          <p:cNvSpPr txBox="1"/>
          <p:nvPr/>
        </p:nvSpPr>
        <p:spPr>
          <a:xfrm>
            <a:off x="2428860" y="3571876"/>
            <a:ext cx="864339" cy="369332"/>
          </a:xfrm>
          <a:prstGeom prst="rect">
            <a:avLst/>
          </a:prstGeom>
          <a:noFill/>
        </p:spPr>
        <p:txBody>
          <a:bodyPr wrap="none" rtlCol="0">
            <a:spAutoFit/>
          </a:bodyPr>
          <a:lstStyle/>
          <a:p>
            <a:r>
              <a:rPr lang="pt-BR" dirty="0">
                <a:solidFill>
                  <a:schemeClr val="bg1"/>
                </a:solidFill>
              </a:rPr>
              <a:t>64 Gb</a:t>
            </a:r>
          </a:p>
        </p:txBody>
      </p:sp>
    </p:spTree>
    <p:extLst>
      <p:ext uri="{BB962C8B-B14F-4D97-AF65-F5344CB8AC3E}">
        <p14:creationId xmlns:p14="http://schemas.microsoft.com/office/powerpoint/2010/main" val="2052782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p:txBody>
          <a:bodyPr/>
          <a:lstStyle/>
          <a:p>
            <a:r>
              <a:rPr lang="pt-BR" dirty="0"/>
              <a:t>Entrada e saída</a:t>
            </a:r>
          </a:p>
          <a:p>
            <a:pPr lvl="1"/>
            <a:r>
              <a:rPr lang="pt-BR" dirty="0" err="1"/>
              <a:t>Usb</a:t>
            </a:r>
            <a:endParaRPr lang="pt-BR" dirty="0"/>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39</a:t>
            </a:fld>
            <a:endParaRPr lang="pt-BR"/>
          </a:p>
        </p:txBody>
      </p:sp>
      <p:pic>
        <p:nvPicPr>
          <p:cNvPr id="25602" name="Picture 2"/>
          <p:cNvPicPr>
            <a:picLocks noChangeAspect="1" noChangeArrowheads="1"/>
          </p:cNvPicPr>
          <p:nvPr/>
        </p:nvPicPr>
        <p:blipFill>
          <a:blip r:embed="rId2" cstate="print"/>
          <a:srcRect/>
          <a:stretch>
            <a:fillRect/>
          </a:stretch>
        </p:blipFill>
        <p:spPr bwMode="auto">
          <a:xfrm>
            <a:off x="4643438" y="2786058"/>
            <a:ext cx="3333750" cy="2505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1263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Aplicativos Operacionais</a:t>
            </a:r>
          </a:p>
        </p:txBody>
      </p:sp>
      <p:sp>
        <p:nvSpPr>
          <p:cNvPr id="3" name="Espaço Reservado para Conteúdo 2"/>
          <p:cNvSpPr>
            <a:spLocks noGrp="1"/>
          </p:cNvSpPr>
          <p:nvPr>
            <p:ph idx="1"/>
          </p:nvPr>
        </p:nvSpPr>
        <p:spPr/>
        <p:txBody>
          <a:bodyPr/>
          <a:lstStyle/>
          <a:p>
            <a:r>
              <a:rPr lang="pt-BR" dirty="0"/>
              <a:t>É formado por um grupo de softwares destinados à automatização de tarefas rotineiras.</a:t>
            </a:r>
          </a:p>
          <a:p>
            <a:endParaRPr lang="pt-BR" dirty="0"/>
          </a:p>
          <a:p>
            <a:r>
              <a:rPr lang="pt-BR" dirty="0"/>
              <a:t>Não deve ser confundido com o sistema operacional.</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a:t>
            </a:fld>
            <a:endParaRPr lang="pt-BR"/>
          </a:p>
        </p:txBody>
      </p:sp>
    </p:spTree>
    <p:extLst>
      <p:ext uri="{BB962C8B-B14F-4D97-AF65-F5344CB8AC3E}">
        <p14:creationId xmlns:p14="http://schemas.microsoft.com/office/powerpoint/2010/main" val="3382702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457200" y="1882808"/>
            <a:ext cx="3971924" cy="4572000"/>
          </a:xfrm>
        </p:spPr>
        <p:txBody>
          <a:bodyPr/>
          <a:lstStyle/>
          <a:p>
            <a:r>
              <a:rPr lang="pt-BR" dirty="0"/>
              <a:t>Entrada e saída</a:t>
            </a:r>
          </a:p>
          <a:p>
            <a:pPr lvl="2"/>
            <a:r>
              <a:rPr lang="pt-BR" dirty="0"/>
              <a:t>Porta retrato digital</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40</a:t>
            </a:fld>
            <a:endParaRPr lang="pt-BR"/>
          </a:p>
        </p:txBody>
      </p:sp>
      <p:pic>
        <p:nvPicPr>
          <p:cNvPr id="26626" name="Picture 2"/>
          <p:cNvPicPr>
            <a:picLocks noChangeAspect="1" noChangeArrowheads="1"/>
          </p:cNvPicPr>
          <p:nvPr/>
        </p:nvPicPr>
        <p:blipFill>
          <a:blip r:embed="rId2" cstate="print"/>
          <a:srcRect r="21875"/>
          <a:stretch>
            <a:fillRect/>
          </a:stretch>
        </p:blipFill>
        <p:spPr bwMode="auto">
          <a:xfrm>
            <a:off x="4357686" y="2714620"/>
            <a:ext cx="4167198" cy="2790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39344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Periféricos do computador</a:t>
            </a:r>
          </a:p>
        </p:txBody>
      </p:sp>
      <p:sp>
        <p:nvSpPr>
          <p:cNvPr id="3" name="Espaço Reservado para Conteúdo 2"/>
          <p:cNvSpPr>
            <a:spLocks noGrp="1"/>
          </p:cNvSpPr>
          <p:nvPr>
            <p:ph idx="1"/>
          </p:nvPr>
        </p:nvSpPr>
        <p:spPr>
          <a:xfrm>
            <a:off x="571472" y="1928802"/>
            <a:ext cx="3257544" cy="4572000"/>
          </a:xfrm>
        </p:spPr>
        <p:txBody>
          <a:bodyPr/>
          <a:lstStyle/>
          <a:p>
            <a:r>
              <a:rPr lang="pt-BR" dirty="0"/>
              <a:t>Entrada e saída</a:t>
            </a:r>
          </a:p>
          <a:p>
            <a:pPr lvl="1"/>
            <a:r>
              <a:rPr lang="pt-BR" dirty="0"/>
              <a:t>PC </a:t>
            </a:r>
            <a:r>
              <a:rPr lang="pt-BR" dirty="0" err="1"/>
              <a:t>Card</a:t>
            </a:r>
            <a:endParaRPr lang="pt-BR" dirty="0"/>
          </a:p>
          <a:p>
            <a:pPr>
              <a:buNone/>
            </a:pPr>
            <a:r>
              <a:rPr lang="pt-BR" dirty="0"/>
              <a:t>Expansão de memória em notebooks.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41</a:t>
            </a:fld>
            <a:endParaRPr lang="pt-BR"/>
          </a:p>
        </p:txBody>
      </p:sp>
      <p:pic>
        <p:nvPicPr>
          <p:cNvPr id="7" name="Picture 3"/>
          <p:cNvPicPr>
            <a:picLocks noChangeAspect="1" noChangeArrowheads="1"/>
          </p:cNvPicPr>
          <p:nvPr/>
        </p:nvPicPr>
        <p:blipFill>
          <a:blip r:embed="rId2" cstate="print"/>
          <a:srcRect/>
          <a:stretch>
            <a:fillRect/>
          </a:stretch>
        </p:blipFill>
        <p:spPr bwMode="auto">
          <a:xfrm>
            <a:off x="3786182" y="2285992"/>
            <a:ext cx="4762500" cy="3171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70119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Computador</a:t>
            </a:r>
          </a:p>
        </p:txBody>
      </p:sp>
      <p:sp>
        <p:nvSpPr>
          <p:cNvPr id="3" name="Espaço Reservado para Conteúdo 2"/>
          <p:cNvSpPr>
            <a:spLocks noGrp="1"/>
          </p:cNvSpPr>
          <p:nvPr>
            <p:ph idx="1"/>
          </p:nvPr>
        </p:nvSpPr>
        <p:spPr/>
        <p:txBody>
          <a:bodyPr/>
          <a:lstStyle/>
          <a:p>
            <a:r>
              <a:rPr lang="pt-BR" dirty="0"/>
              <a:t>Desktop</a:t>
            </a:r>
          </a:p>
          <a:p>
            <a:pPr lvl="1"/>
            <a:r>
              <a:rPr lang="pt-BR" dirty="0"/>
              <a:t>Uso pessoal ou de trabalho.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42</a:t>
            </a:fld>
            <a:endParaRPr lang="pt-BR"/>
          </a:p>
        </p:txBody>
      </p:sp>
      <p:pic>
        <p:nvPicPr>
          <p:cNvPr id="2050" name="Picture 2" descr="http://t0.gstatic.com/images?q=tbn:ANd9GcSK6a_ckNIUze_ey58ZA7nJPcSNGy1u8A_XO8gP5JoYTbNHJ_P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035879"/>
            <a:ext cx="4896544" cy="317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Computador</a:t>
            </a:r>
          </a:p>
        </p:txBody>
      </p:sp>
      <p:sp>
        <p:nvSpPr>
          <p:cNvPr id="3" name="Espaço Reservado para Conteúdo 2"/>
          <p:cNvSpPr>
            <a:spLocks noGrp="1"/>
          </p:cNvSpPr>
          <p:nvPr>
            <p:ph idx="1"/>
          </p:nvPr>
        </p:nvSpPr>
        <p:spPr/>
        <p:txBody>
          <a:bodyPr/>
          <a:lstStyle/>
          <a:p>
            <a:r>
              <a:rPr lang="pt-BR" dirty="0"/>
              <a:t>Notebook ou Laptop</a:t>
            </a:r>
          </a:p>
          <a:p>
            <a:pPr lvl="1"/>
            <a:r>
              <a:rPr lang="pt-BR" dirty="0"/>
              <a:t>Computador portátil.</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43</a:t>
            </a:fld>
            <a:endParaRPr lang="pt-BR"/>
          </a:p>
        </p:txBody>
      </p:sp>
      <p:pic>
        <p:nvPicPr>
          <p:cNvPr id="3074" name="Picture 2" descr="http://t1.gstatic.com/images?q=tbn:ANd9GcQVMyZ_AHQHIOFhqakDPFCfo--q2Fi_5VfotFhbK0t1pmydt77_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68" y="3356992"/>
            <a:ext cx="3414693" cy="24482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3.gstatic.com/images?q=tbn:ANd9GcSl8jpaAPNK600NmxFO7gKnoJx5OajDBDpsHOTFWRc4Rfss3omJn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749836"/>
            <a:ext cx="3502346" cy="26233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t1.gstatic.com/images?q=tbn:ANd9GcS63otVEi7DLP1kysZyHjTm2xrQ8XzGqVZZrhib_DYnX6opAdPWe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061" y="3645024"/>
            <a:ext cx="3691111" cy="276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0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Computador</a:t>
            </a:r>
          </a:p>
        </p:txBody>
      </p:sp>
      <p:sp>
        <p:nvSpPr>
          <p:cNvPr id="3" name="Espaço Reservado para Conteúdo 2"/>
          <p:cNvSpPr>
            <a:spLocks noGrp="1"/>
          </p:cNvSpPr>
          <p:nvPr>
            <p:ph idx="1"/>
          </p:nvPr>
        </p:nvSpPr>
        <p:spPr/>
        <p:txBody>
          <a:bodyPr/>
          <a:lstStyle/>
          <a:p>
            <a:r>
              <a:rPr lang="pt-BR" dirty="0"/>
              <a:t>Palmtop, Handheld e </a:t>
            </a:r>
            <a:r>
              <a:rPr lang="pt-BR" dirty="0" err="1"/>
              <a:t>Pocket</a:t>
            </a:r>
            <a:r>
              <a:rPr lang="pt-BR" dirty="0"/>
              <a:t> PC</a:t>
            </a:r>
          </a:p>
          <a:p>
            <a:pPr lvl="1"/>
            <a:r>
              <a:rPr lang="pt-BR" dirty="0"/>
              <a:t>Computador portátil menores que o </a:t>
            </a:r>
            <a:r>
              <a:rPr lang="pt-BR" dirty="0" err="1"/>
              <a:t>netbook</a:t>
            </a:r>
            <a:r>
              <a:rPr lang="pt-BR" dirty="0"/>
              <a:t>.</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44</a:t>
            </a:fld>
            <a:endParaRPr lang="pt-BR"/>
          </a:p>
        </p:txBody>
      </p:sp>
      <p:pic>
        <p:nvPicPr>
          <p:cNvPr id="8194" name="Picture 2" descr="http://t0.gstatic.com/images?q=tbn:ANd9GcS0QWwl_z78bsissNz-nNDmlIYj9BWUqgQUK_Q-s4YVkubDk-D6_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73016"/>
            <a:ext cx="3570886" cy="23762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t3.gstatic.com/images?q=tbn:ANd9GcTq8oXUcAazZUkc-u4Qga5sVj0J6B2bM8xHgPqvL3Xu1rsuC-rA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573016"/>
            <a:ext cx="3387436" cy="237626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t3.gstatic.com/images?q=tbn:ANd9GcShLbainITRTQm0X2hsMV8uisIsbHZRp9sPUUuE3PXGaO903A9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428" y="3573017"/>
            <a:ext cx="2754004" cy="246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96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fade">
                                      <p:cBhvr>
                                        <p:cTn id="17"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Computador</a:t>
            </a:r>
          </a:p>
        </p:txBody>
      </p:sp>
      <p:sp>
        <p:nvSpPr>
          <p:cNvPr id="3" name="Espaço Reservado para Conteúdo 2"/>
          <p:cNvSpPr>
            <a:spLocks noGrp="1"/>
          </p:cNvSpPr>
          <p:nvPr>
            <p:ph idx="1"/>
          </p:nvPr>
        </p:nvSpPr>
        <p:spPr/>
        <p:txBody>
          <a:bodyPr/>
          <a:lstStyle/>
          <a:p>
            <a:r>
              <a:rPr lang="pt-BR" dirty="0"/>
              <a:t>Tablet</a:t>
            </a:r>
          </a:p>
          <a:p>
            <a:pPr lvl="1"/>
            <a:r>
              <a:rPr lang="pt-BR" dirty="0"/>
              <a:t>Portátil com baixo peso e consumo em formato de prancheta.</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45</a:t>
            </a:fld>
            <a:endParaRPr lang="pt-BR"/>
          </a:p>
        </p:txBody>
      </p:sp>
      <p:sp>
        <p:nvSpPr>
          <p:cNvPr id="7" name="AutoShape 2" descr="data:image/jpeg;base64,/9j/4AAQSkZJRgABAQAAAQABAAD/2wCEAAkGBhAQEBUQEBAUFRAWEhQVERAVFRUXFhgVFxUVFhQUFhUYHCceFxojGRQWHy8iJCcrLC0sFR4xNTAqNSYrLCkBCQoKDgwOFg8PGi8dHiQsNCosLDQsKSw0LCwuLDUsLC8sLCwsLC0pLCwsLCwvLCwqLCksKSosKTQsLTUpLCwsKf/AABEIALcBEwMBIgACEQEDEQH/xAAcAAABBAMBAAAAAAAAAAAAAAAAAQIGBwMEBQj/xABBEAACAQIDBAgDBgMHBQEBAAABAgADEQQSIQUGMUEHEyJRYXGBkTJCoRQjUnKS0YKxwRUkM0Ni4fBjorLC8VMI/8QAGAEBAQEBAQAAAAAAAAAAAAAAAAECAwT/xAAsEQEBAAIBAwMCAwkAAAAAAAAAAQIRMQMSISJB8DKRI2HhBBNCUXGhscHR/9oADAMBAAIRAxEAPwC44RbQtAS0LR1oWgJaFototoDbQtHWhaA20LTX2jtKjhqZrV6qU6S8XcgDwHifAayNL0r7IJt9r/iNKsF98kCWWhaaWB27ha65qOIp1F70cN724es3VcHgQYBEjrRLQEtEtHRIDbRLR9oloDLRI+0S0BkSOtCA2JFhASJFhASEIQCEIQCEIQCJmHCLMS/EfX+kDLCEIG5aLaLaFoCWi2i2haAloWjrQtAbaa+0MdTw9J61ZwlJFLO55AfzPIDmSBNliALnQAXJPADmSZQ/SPvwdpVuooMfsNJuI/znHz/lHLw14kWDl72701NqYjrnuuHQkYegeAHN2HAseZ9OA15BEQtJV0e7mttGvmcEYWmQarfiPEU1PeefcPMSo1NibhYzEU/tNP7oXApuLh3ve5FmBCi3xHmRYHUjbXb+2dnGpnPWUqNTqqjsQy57KSocWYkZ1B0NiZcuE2rhFUrTqKtJDluwK0+4WfhbskDvym0y7T2BhcSuWvQVlI+Ia+RDLqJJZb4vhvtuP1Sq12N030msuJpsh5sO2v0sw9pOtkb54PFD7qsjHuBF/UcR7TQ2h0Y4Ou6OyiolOmKdOgbIgAtY/dgMTYAakyHbd6GL1c+Gc0AR8IDOiuL3IJbOFPZAALEG54WA3ZN+HOW+62Uqq3Agx1pSIwW8ez9aZ+1UgL2Qmo1u8o1qw9rTf2V045G6vGUHpsNG0vbzVrEfWZ0u1vxLSO7G3+wOKt1dZSx+W9m/SbH6Tv066twYGRTiIlo6JAbEjjEgMiRxiGAkSLCA2EWJAIQhAIQhAJiX4j/zha8yxgU5rwHwhCBv2i2hFtAS0W0WFoCWhaLaV/0ob/HCJ9jwrf3yovaYf5NM/Me5yOHdx7rhwelffw1GbZuEfsjTF1R9aKn/AMu86cA0rcIALDgI+lh8ot6k8ye+bGFwT1XWlTUtUZgqqOJJlRm3c3drY/ELh6Q46u54InzMf25meg8Fu5Sw+D+x0VsmQr8TKzFhZmLrqGPeJz9z91qey8NY9qs9jXqAE68lFhcIP9+c1dg4fGNXFeoAczfestVer+FQbIpN2sLa+EzlfydMMN7u5Nfn/huVN0krdV1qoKdPKGphELMif4dPrRa1MHW2UE2sdLg9fH4h1FqQzML3AF7WW4BtfLfymxisWtMAtckkKoAJJJ5ACa9GjSrfedXlcEgk9lwQfhLKdR4XIiSS/wBTLLLKebwfhAzreotm8rd3A8bce6J9rTMUFVcw4odTxtrzAvpeZ8Rnt93lvfg17EeY4exnHobEpNX66pQYVrX637thxJy5wM2hPMDgLcJqceXN02pDmpU96fsP2nP2tu9h8WuWvRo1x/1EGYeTcR6WmfH7QU0+xVsGzA1lsQluOvAN3X8e6aOwGxFRj1lVKtELYOaYWrm00JU5SLa6d4m5juXLevnz3Zt86VvtToVw+pw71KbKR8DLVANtC1NipudeDcuE5H9j7e2eR1FYYhOSBrta9rdVVs1/BLy9kwgzZluPrrwv/SFfCq4tUpq4+v1/eS2LqqZ2f00VqDdVjsM6OOOhU+qPYj3k42N0kYDFWCVlDH5WOVvZrX9Lzob1boU8dh2w/WZScuUuubLZg3ZvYi9rXB4EyoNt9CmPoXakoqr30jc/oNj9DNTpzLipctLzp4lG4MJknmnDbU2pgGyrUqLb/Le9v0MLD2kr2P02VksuJo3HNk0P6WuPqJnLp5Y8xZlLwumJIlsbpPwGIsOuCMflfsH66H0JkopYtHF1YHumGmQxI6JAbCLEgJCBhAIQhAJjB7Xp+0yTEPi9D/SBlhCEDpQiwgEIs5W8u8VHZ+GbE1z2V0VB8TufhRfE/QAnlA5m/u+qbNw9xZsTUuuHpd7c3YfhW/qbDnp5520+IZXrFmevUfNWqcW1uTb6cP8A52dp7TrY3ENi8SfvH+FPlpp8qKOVgfqeZMw2lRHtkYZmqB1zKoJuSW1HIEHifpPQXRpuP9mQYquv94dewp/y0P8A7Hn3DTvnB6MtyuuYY3EL90p+5Q/Ow+cjmoPDvPlLJG1MPXY0UxH3gN7I1muvG1xZh3jUQvLVw+8mfECiKZsWIz8tL297TthQOA46nzmpgtninqQha+jhFVtRre2l+PC3GaG32WvSbDlzTzHKS5ZAw55XHG/gbzHTxy/iu1zs9oz7Q2W1QEErUW98lQFSOOi1EsVHoZv0KK00CqAqgcO7v1P85z92tiLg6Aoi9szNq7vx8XJNtI7E7wUab9WxYuR2VAuW1y9kc9QfaXO44+ax45rXwWMepWV8p7atpcMiUwdO2py5yeQvN/au0VoUjUIuR8K957pmwpBUMEy5u0VIANyPmA5zmbwbA+1ZSGZWW4BDkCx46WIJ9OXGX9nwwxy9d8W7Yz7pje3lpbP2vh8TUyNRanXYfEuh0HHrEsw4c53MPhjTBQOWHEXC9kc9VAv66zR2LsQYUMzv1lQn48tjl0strnXQXnVpMCNCCedp3696ff8Ah8J0Zn2/icuVhto1a7uKGRaNN2pmo4Zi1RdHCKGFlU6XJ1IOmlzuYHEVDdayKrhyFswIdRa1RRxUHXQ6ix48Zo1t2VtVWlVektVi9RFykByQWdLi9Nja9weOtrzn4vduvlqqpUs9cVftBZutFNGV6dFLjQjKEBzWsSbEkiceplJPTNu/TxlvqukpK3/3jOq7rjy1HtI9iNt1qKI5V6hyg1xkKIhcqqjNl7IDNrxsqsTDEb1NlIQIr9YUSqzXpFECtWr8j1aZst+bWAOt5jHK3C561Pn/AFnKzHw6+P2ZSrrlr0adVf8AUoJ9L8PQyF7Z6H9n17mkXoP3fEvs2vs0neFxlOrfIwaxsw5gkAgEHUaEHyImYrOuPUyx4plh/OKB230IY2jdqOWqv/TNm/Q1vpeRenU2ns5sqtVpkfIbgfoYWPtPUfVd1x5cPaYMXgUqrlq00qr3MoP0Ok6fvMcvqn+mO2ziqJ2R0zYmlZcTSDjmy9hvbVT9JOdj9KuAr2DVOrbuqDL/AN2q/Wbu2eibZ1e5RWoOfw6r+lv6ESBba6DcXTu2HZao5ZTkb9LaH0Jjswv037ndZzFuUMdTqAMrAg8CDcehmaeb3wm09nPYdbRbuOZQfTg3sZ3Nk9MeOoWXE0lqLzYdlvoLf9sxl0sseY1MpV6RJBNi9MGz69g7mk3dUFh+oXHvaTHCbTpVVDU6isp4MpBHuNJzabUIAwgEZlOa/K0fCAQhCB1IQgSALnhzMDBjsdToU3rVnCU0Us7ngAJ5/wB6t56m1MT173XDISMNRPIc6jD8RsPYDgNer0hb6HaVb7PQY/YaTasP86oPm/IOXvzFo4FlDLSS7j7oNj63auMOhBqt391MeJ+g9Jz9gbBq4yutCkNTqzHgqjix/wCakgSwKWxMXTrJhOprUcKpIoYihW0+Fi9avlKt1jWUBSrKC3PgSJxj8PloGlTVwpQ0x1WUMilSMygkcPDWcDdTdOph3V3qBqahjTupWoS3BnBHZspIy68u6SejXU6ZrkAXB0b1EzCYywmWt+y+2kA6Tekp9mK1KhhqjVjTzdeyfc0811Q3NusbN8o4ePCdno/3gqbQwCVsQqiodHstla6q4IU3to4HE6gxd6ej/B7SYHFKWsCFN7FfyMNRrqQbg903zhBgsJ1eGXVVITMCRmPzvlHC5ubC3kJsZ6u1KBqHDjEItcAdgMucX1Flbjpy8YmG2cQ93ym2oYFxqTc3QkgD19JW+zN16tR2zoK2IrVD/eGAenSXjUqt8VN3PwqvEeGks/C4dMPRVASKdNAAWJJso4kniZ16mEx1JdueOW/Na22sUBTamrfekAqovmK5gGyganS/CZsJWVmuqOoA1LIUvcjk1ieHdzhRq0sQhDKCL6o4vY8rg8DziYmutFQoR8nPIpbKPEDX2mO277deVlmU7pfDZJ+bkOH7znf2zQL5HOV72XNdSTcAZWOhuSOBvrN3C4+lVH3bqbaEA6jwI4iZKuHRviAPjz95myzxWzEb8L3HINr7Hj/OP623xKfMaj6a/SaFPYSU2vSZkF7mnmOQ6W+HgPQRlTEYmlcmnnS+mQ9q3kxsfcSDFtTYP2hnbrEZHpdUUdOsC/FdqfaGUnNrfjlXumPHbo06lMLnfrFWgq1WOfSgwdQyHQhiO0NL+gm3h9r0Kh1OVwbEN2HB7tbfQmby35Nfwbj7j9pcr3TV4MfTl3Tk3B4JaYNkQMxu5RcoZrWuefuTNmYuut8QI8eI9x/WPVwdQQR3iQ5OiWiwgNImDEowUmmt25Lmyg/0mzCWXQ49bGI6MMRSsgtmFZBl1NtDqp/3kf2t0ZbMxQzKhpE8GpkZfY3X2tJuVBmlV2PSPwZqZ76bFO/iBoeJ4idcc9ceGbjvlTO3egysnboVKVUX7IbsNroBYmxOvfIZi93sds9s394wzj5rsFPrpf3M9JVMHWUCxWqQ1zmGRrcrFRa477Stem/eQYbBnCrmFbFNZlYg5aVM6sAOGYkAX/1d2m7nLPVJf7fPsz22cK+2N007QoWFXJWX/UMrfqX+oMsHdzpswWJZadYNQqHQFyDTv3dYOHqAJ5+iTzOj2HSxStwMzSuejDG1X2bRaqSSM6qTxKKxCewFvJRLAwtS6wM0IQgdWVF0zdIQpN/ZtNygZQcVUAN8rDMKK27xYnwIHMy3pQ3TbuHiHxhxdFC6VVQkDUrURQhGXiQVVDpc3vpAgx3pw6DKiuQOGgH8zEwm8dXEVUo4fDF6rsFppmuSx4CwH9ZF6+EdCQykEGxvyPce6Xz0BbqYRKRxxrUquMYECmrBmoIdCCvEO3M8hYcze7FhbkbqjAYYK2U4hgDXdb2LfhW+uVb2HfqeckJF4sJBgq4RW/5/Lu9IiIV7z43v/PX+c2IQMa1bx4aIyA8RGGkeR9D+8By0VBLBQGNrmwubXtc8+J95qbRoVHFkyMtrNTa4v5OL29psZyOII+o95ip7RQtlNwbkC4IvbW6ngRbull0lm/DJRpZFA1J8SSfK5mVVt584iam/t+8fJySa8NXFbMpVNWQZrWzjRh5MNRxmBMPUp5hTrZ2sMqVSDbU8WAzWtpr3TozBWwVNyCygsLFWt2hbUWPGa77rStT+2Cl+vpNTAF8/xp+pf6gTdoYhHF0YMO8G8xYXDOhINUunyhgMw82HH2iNsulcsq5HIIzp2W148Oek1e35+qHYzAU6qlXRSCLai8XBYbq0Vb3IABPD6TU6rE0h2WWsByfsPbuzAWJ8Tab2GqllBZCjHihIJHqNJm4699/PurJaYqlIcba940Pv+8zQmRxF266Nlq0uZta6tYf6X7LWH4WPlOlg9oJVvlvcWzKysrC/C4YeBmd6YIsQCDxB1HtEo0VQBVACjgoFgOegnTLLGzxNVD4QhOaiEIQGVqyopdiAqglmPAAC5J9J5E3/AN6m2lj6uJ16u+SivdSW4T31Y+LGXd08b3/ZcEMHTb77E3DW4iiPj/Uez5Zp5wMBJtbK2c2IrpRT4nYC/cOZ9Bc+k1ZZHRFsDM7YthoOxT/9z/Ie8C1tibPWlSSkgsqqFUeAFhJNQSwnN2bR5zrQCEIQOtMWKwiVVKVFDKeRmWLAhe3ujPDYgHsq2mge9x+WoO0PK9vCVjtvoerYZ+twlR6TjVTci35aqDT1Uec9BRGUHQi8CgMB0n7c2YQmMp/aaPANU0Y/lrpcMfPMZYW7fTXsvF2SpUOGrHTq69lW/hUHZ97ST7Q3Xw9UHs5SeNuB/MvA+srzeXoVo1LtTSx76WnvTOn6SsC2KdVWAZSCpFwwIII7wRxj55vo7C21shr4HEOUBuaQuQfOg/H+EN5yT7B//oBkPV7TwhUjRq1Hl+akxuPQ+kC6YTjbv74YHHrmwuISoeaXs480azD2nYvAWYzRU62mSEAhCEAhCEAhCam1McKNJqhvZVJNgToPIeIgbQaLITsfba1EbErVqUleoe29q1AhFF8jplypqRmNiShuSFneTa9RFzVad6ZuRVpHrUy2BDGwDd/BW4cYHYhMNLEqwDA6EAg8rEXEy3gLCEIBCEIBGVqyopZiAqglmPAAC5J8LR8rDp43v+y4EYSm1q2JurW4iiP8Q/xGy+RbugUnv/vU20sfVxN/u75KC91JdE9Tqx8WMjZikxsDJh8O1R1poLszBVHiTYT0RursdcNh6dFflUC/eeZ9Tc+sqnou2H12INdh2aei/nI/ov8A5CXnsvD3PgIHXwdLKs2IgEWAQhCB14QhAIsIQCEIQNfFbPpVRaogbzEiu3+jbD4kaqrdwcajycWYe9pMoQPP+3eh2rQbrMM702ButydD/pqoLj1X1mPBdI+3dl2XEp9oog2vV1Nv9NdeJ8y09BsoOhnJx+7NCrfs5SeJXgfMcD6wIlu304bNxVkrM2Fq81rfBfwqDT9VpYFDEJUUOjKyEXDKQQR3gjQyq95OhijUu1NLH8VKw96Z7P6csgqbsbY2U5bAYioBxNNCdfzUHuG9M0D0leEoTYHTVVo1mO0aFQucqtUp2GULfjQaw1vc9oHQW7pau7u/uCxo/u9dHb8AutQedJrP7Bh4wJNCMp1gwuOEfAQm0ie3F+2OFo4ullpMTicN2s9gwGbMjZ1Ki9uyQWIN9J19t7dpYfKr3ZmJy0kyl2tqxAJGijUny5mcCnsbDU3daJqOxCFw7NUemo1WnlDCtSUEhri+vHhaBua3aqGNuwFOthwLJ1tIZra27am3E8ZmwqKGztUK37IqKNCeABen2GA0HaUaiGExT01JRywzEnPeqCTlABdB1iWt8ym19eUz5qFT7yzUmvYVkIsezcklbgC34wP5QNpVqixBWoh+dTla3fYXVvS14+jUZgCFKm5BVhY38r2I8Re80qOy2uHo1VyH/MSykjKRcgApU1ObgNfDSdAYoA3PDgrHgdbE34akS7G5CNWoDHSAhCEDHXrKil3ICqCzMeAAFyT6TyNv7vU20sdVxJvkJy0VPy0l0QeZ+I+LGXX0873/AGbBjBU2tWxN89uIor8X6jZfINPOhgNgqkmwFyTYDxhJN0f7F+0YsMR2KVmP5vkH8z/DAtPcfYYwuGSnbtWu572Orft6CWDs2hlW84ey8NcgchJOi2FoDoQhAIQhA68IQgLCEIBCEIBCEIBCEIBNfFYCnVFqiBh4ibESBD9vdHGHxI1VW7g4uR+Vx2l9DKx3g6G3pHPQZkINwGuVv4VFFx6r6y/ojAHjA87YLfnb+ySBWJr0BoBW7a27lrqbjyLHyk82B074CvZcQrYWrpfPd6Z8nUXGvNlGknGP3aoVb9nKx4ldL+Y4GV/vH0OUal2RAD+KlZT60z2T6ZfOBPfsuExiJUPVVlDBqdUZagBBBBVhquoHAjhHVdkX4MSpOoIzjjm0OjjXW2YjwlBvuhtTZtQvgq7g81QlWP5qTaP6Zp3di9OeLoMKe0MNnsbPUQdXUHmh7JP6ZUW7W2Rcl0YPU4XqaMBroKiWZeJ4g8YxaNOnY11dXBuavG4BWwaog7S6/NrYEmaG73SJs3aFhRxCGp/+T/d1R5A/F/DcSRl7C+bTub9//sisTUKYOamoDVBqy8145tNOfHxE0KxxaVBZUNI1LFQCclJQSWuLEsQDpY6lQOZmfFbSp0rPVcJm0UkHKAOALAWTjzI1NuUftDOyhQul+1w4ctCNRfxU9xi43Uq4ZyWzxWvh9rUge0pS4HI5LkkAFl7IbTnY6zqU6oIBVtDwPEHyPOR4vcqHuWufiDK2mpCm4qDT8Jca8Dabmz3w6MzCnkYi1TKWKAjiXXTKezxZRx8TCOyH7x6jWJWxCojOzAIoLMx4AAXJPkJjFRSuZGBU8CDcGVp04b1fZcEuCptariPjtxWiPi/UbL5BoFMb+bzttHHVcSb5CctFfw0l0Qf1PixkcMytMZEqGS5ujzYf2fDKWHbftv5ngPQWHvK03T2R9pxKKRdFOZ/IHQept9ZfGy8L8KiRUg2NhrDMZ1IyhTyqBHwCEIQCEIQOvCEICwiQvAWEIQCEIl4CwiQgEIQgESEICQhEgYMVgadUWdAw8RIxtzo9w+IFsqt3K4vb8rfEvoZLYkChd4+hnIS1Esh4gNdk9HUXHqp85zMLvNt3ZNgztVw4I7NX72mQPlFQG6+WYeU9FsL8Zy8du7Qq3OXKx4sunuOcCvdh9NWBxDKMbTqYaoCLm5eibd9hmUan5Tx4ybYQrVBxGFxCurEMXosrKxuM2dCTTuRpfsnSQ/eLoio1bstMX/FSsh9U+A+gB8ZAK+5O0cBU6zB1nDD8BanU8ipPa8gW8pUX5hzWcBatJXRiQWUZMug+OlUJ01bVWblx1tkrbGGmrZRwUE6c+yfjQ/lIlNbF6bcdhm6vH4cVbaMwHVVR4kWyn1Uecsrd/pR2djAAmIVKlv8ACrfdt6E9l/4SZFSc1FRS7ELTRSzMeAAFyxP1vPK2/O8jbRx1XEm+QnLSU/LTXRB521PiTLk6bN6xh8EMJTb73E/GQeFEfF+o2XyDTz+ZYlYWWMKzORNvYuzjXrrTtpfteQ4/TT+KBP8Ao32L1dLrWHafX+H5R7a+stTYOF+Y+kjeysHlVUA7pOsFQyIB4SKzxIQgEIQgEIQgdaLEhAWESLAIQhAIQhAIQiQFiQhAIkIQCIYRIBEhEgJEMUxDAQzXxODp1BZ0DDxEzmNMCK7Z3CoV1tlVhyVxmA/K3xL6ESt94OiHJdqRan4Nd0/UBmHqG85eMawvA8sbZ3fxtGxrIzIoyrUBzoB3BgSAPA28pxyZ6sxu79Gpc5crfiXQ+vfITtronp1SWVEN+YBQ+oQhT5kXl2mlDnw4/wDOPcJPujzYtgarDU8PLv8AU6+0lezuh9VfMwXQ3ANyAeRsSQSJM9n7oU6Qtck8STzMitfYGDzNmI0Ek0x0MOqCyjSZICGEIQCEIQCEIQOrFvEhAWEIQCEIQCEIQCEIQCJCEAiQhASEIQEjTFhAaYhhCA0xDCEBI0whAQxphCAhjTFhAbCEICQhCAQhCAQhC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4" descr="data:image/jpeg;base64,/9j/4AAQSkZJRgABAQAAAQABAAD/2wCEAAkGBhAQEBUQEBAUFRAWEhQVERAVFRUXFhgVFxUVFhQUFhUYHCceFxojGRQWHy8iJCcrLC0sFR4xNTAqNSYrLCkBCQoKDgwOFg8PGi8dHiQsNCosLDQsKSw0LCwuLDUsLC8sLCwsLC0pLCwsLCwvLCwqLCksKSosKTQsLTUpLCwsKf/AABEIALcBEwMBIgACEQEDEQH/xAAcAAABBAMBAAAAAAAAAAAAAAAAAQIGBwMEBQj/xABBEAACAQIDBAgDBgMHBQEBAAABAgADEQQSIQUGMUEHEyJRYXGBkTJCoRQjUnKS0YKxwRUkM0Ni4fBjorLC8VMI/8QAGAEBAQEBAQAAAAAAAAAAAAAAAAECAwT/xAAsEQEBAAIBAwMCAwkAAAAAAAAAAQIRMQMSISJB8DKRI2HhBBNCUXGhscHR/9oADAMBAAIRAxEAPwC44RbQtAS0LR1oWgJaFototoDbQtHWhaA20LTX2jtKjhqZrV6qU6S8XcgDwHifAayNL0r7IJt9r/iNKsF98kCWWhaaWB27ha65qOIp1F70cN724es3VcHgQYBEjrRLQEtEtHRIDbRLR9oloDLRI+0S0BkSOtCA2JFhASJFhASEIQCEIQCEIQCJmHCLMS/EfX+kDLCEIG5aLaLaFoCWi2i2haAloWjrQtAbaa+0MdTw9J61ZwlJFLO55AfzPIDmSBNliALnQAXJPADmSZQ/SPvwdpVuooMfsNJuI/znHz/lHLw14kWDl72701NqYjrnuuHQkYegeAHN2HAseZ9OA15BEQtJV0e7mttGvmcEYWmQarfiPEU1PeefcPMSo1NibhYzEU/tNP7oXApuLh3ve5FmBCi3xHmRYHUjbXb+2dnGpnPWUqNTqqjsQy57KSocWYkZ1B0NiZcuE2rhFUrTqKtJDluwK0+4WfhbskDvym0y7T2BhcSuWvQVlI+Ia+RDLqJJZb4vhvtuP1Sq12N030msuJpsh5sO2v0sw9pOtkb54PFD7qsjHuBF/UcR7TQ2h0Y4Ou6OyiolOmKdOgbIgAtY/dgMTYAakyHbd6GL1c+Gc0AR8IDOiuL3IJbOFPZAALEG54WA3ZN+HOW+62Uqq3Agx1pSIwW8ez9aZ+1UgL2Qmo1u8o1qw9rTf2V045G6vGUHpsNG0vbzVrEfWZ0u1vxLSO7G3+wOKt1dZSx+W9m/SbH6Tv066twYGRTiIlo6JAbEjjEgMiRxiGAkSLCA2EWJAIQhAIQhAJiX4j/zha8yxgU5rwHwhCBv2i2hFtAS0W0WFoCWhaLaV/0ob/HCJ9jwrf3yovaYf5NM/Me5yOHdx7rhwelffw1GbZuEfsjTF1R9aKn/AMu86cA0rcIALDgI+lh8ot6k8ye+bGFwT1XWlTUtUZgqqOJJlRm3c3drY/ELh6Q46u54InzMf25meg8Fu5Sw+D+x0VsmQr8TKzFhZmLrqGPeJz9z91qey8NY9qs9jXqAE68lFhcIP9+c1dg4fGNXFeoAczfestVer+FQbIpN2sLa+EzlfydMMN7u5Nfn/huVN0krdV1qoKdPKGphELMif4dPrRa1MHW2UE2sdLg9fH4h1FqQzML3AF7WW4BtfLfymxisWtMAtckkKoAJJJ5ACa9GjSrfedXlcEgk9lwQfhLKdR4XIiSS/wBTLLLKebwfhAzreotm8rd3A8bce6J9rTMUFVcw4odTxtrzAvpeZ8Rnt93lvfg17EeY4exnHobEpNX66pQYVrX637thxJy5wM2hPMDgLcJqceXN02pDmpU96fsP2nP2tu9h8WuWvRo1x/1EGYeTcR6WmfH7QU0+xVsGzA1lsQluOvAN3X8e6aOwGxFRj1lVKtELYOaYWrm00JU5SLa6d4m5juXLevnz3Zt86VvtToVw+pw71KbKR8DLVANtC1NipudeDcuE5H9j7e2eR1FYYhOSBrta9rdVVs1/BLy9kwgzZluPrrwv/SFfCq4tUpq4+v1/eS2LqqZ2f00VqDdVjsM6OOOhU+qPYj3k42N0kYDFWCVlDH5WOVvZrX9Lzob1boU8dh2w/WZScuUuubLZg3ZvYi9rXB4EyoNt9CmPoXakoqr30jc/oNj9DNTpzLipctLzp4lG4MJknmnDbU2pgGyrUqLb/Le9v0MLD2kr2P02VksuJo3HNk0P6WuPqJnLp5Y8xZlLwumJIlsbpPwGIsOuCMflfsH66H0JkopYtHF1YHumGmQxI6JAbCLEgJCBhAIQhAJjB7Xp+0yTEPi9D/SBlhCEDpQiwgEIs5W8u8VHZ+GbE1z2V0VB8TufhRfE/QAnlA5m/u+qbNw9xZsTUuuHpd7c3YfhW/qbDnp5520+IZXrFmevUfNWqcW1uTb6cP8A52dp7TrY3ENi8SfvH+FPlpp8qKOVgfqeZMw2lRHtkYZmqB1zKoJuSW1HIEHifpPQXRpuP9mQYquv94dewp/y0P8A7Hn3DTvnB6MtyuuYY3EL90p+5Q/Ow+cjmoPDvPlLJG1MPXY0UxH3gN7I1muvG1xZh3jUQvLVw+8mfECiKZsWIz8tL297TthQOA46nzmpgtninqQha+jhFVtRre2l+PC3GaG32WvSbDlzTzHKS5ZAw55XHG/gbzHTxy/iu1zs9oz7Q2W1QEErUW98lQFSOOi1EsVHoZv0KK00CqAqgcO7v1P85z92tiLg6Aoi9szNq7vx8XJNtI7E7wUab9WxYuR2VAuW1y9kc9QfaXO44+ax45rXwWMepWV8p7atpcMiUwdO2py5yeQvN/au0VoUjUIuR8K957pmwpBUMEy5u0VIANyPmA5zmbwbA+1ZSGZWW4BDkCx46WIJ9OXGX9nwwxy9d8W7Yz7pje3lpbP2vh8TUyNRanXYfEuh0HHrEsw4c53MPhjTBQOWHEXC9kc9VAv66zR2LsQYUMzv1lQn48tjl0strnXQXnVpMCNCCedp3696ff8Ah8J0Zn2/icuVhto1a7uKGRaNN2pmo4Zi1RdHCKGFlU6XJ1IOmlzuYHEVDdayKrhyFswIdRa1RRxUHXQ6ix48Zo1t2VtVWlVektVi9RFykByQWdLi9Nja9weOtrzn4vduvlqqpUs9cVftBZutFNGV6dFLjQjKEBzWsSbEkiceplJPTNu/TxlvqukpK3/3jOq7rjy1HtI9iNt1qKI5V6hyg1xkKIhcqqjNl7IDNrxsqsTDEb1NlIQIr9YUSqzXpFECtWr8j1aZst+bWAOt5jHK3C561Pn/AFnKzHw6+P2ZSrrlr0adVf8AUoJ9L8PQyF7Z6H9n17mkXoP3fEvs2vs0neFxlOrfIwaxsw5gkAgEHUaEHyImYrOuPUyx4plh/OKB230IY2jdqOWqv/TNm/Q1vpeRenU2ns5sqtVpkfIbgfoYWPtPUfVd1x5cPaYMXgUqrlq00qr3MoP0Ok6fvMcvqn+mO2ziqJ2R0zYmlZcTSDjmy9hvbVT9JOdj9KuAr2DVOrbuqDL/AN2q/Wbu2eibZ1e5RWoOfw6r+lv6ESBba6DcXTu2HZao5ZTkb9LaH0Jjswv037ndZzFuUMdTqAMrAg8CDcehmaeb3wm09nPYdbRbuOZQfTg3sZ3Nk9MeOoWXE0lqLzYdlvoLf9sxl0sseY1MpV6RJBNi9MGz69g7mk3dUFh+oXHvaTHCbTpVVDU6isp4MpBHuNJzabUIAwgEZlOa/K0fCAQhCB1IQgSALnhzMDBjsdToU3rVnCU0Us7ngAJ5/wB6t56m1MT173XDISMNRPIc6jD8RsPYDgNer0hb6HaVb7PQY/YaTasP86oPm/IOXvzFo4FlDLSS7j7oNj63auMOhBqt391MeJ+g9Jz9gbBq4yutCkNTqzHgqjix/wCakgSwKWxMXTrJhOprUcKpIoYihW0+Fi9avlKt1jWUBSrKC3PgSJxj8PloGlTVwpQ0x1WUMilSMygkcPDWcDdTdOph3V3qBqahjTupWoS3BnBHZspIy68u6SejXU6ZrkAXB0b1EzCYywmWt+y+2kA6Tekp9mK1KhhqjVjTzdeyfc0811Q3NusbN8o4ePCdno/3gqbQwCVsQqiodHstla6q4IU3to4HE6gxd6ej/B7SYHFKWsCFN7FfyMNRrqQbg903zhBgsJ1eGXVVITMCRmPzvlHC5ubC3kJsZ6u1KBqHDjEItcAdgMucX1Flbjpy8YmG2cQ93ym2oYFxqTc3QkgD19JW+zN16tR2zoK2IrVD/eGAenSXjUqt8VN3PwqvEeGks/C4dMPRVASKdNAAWJJso4kniZ16mEx1JdueOW/Na22sUBTamrfekAqovmK5gGyganS/CZsJWVmuqOoA1LIUvcjk1ieHdzhRq0sQhDKCL6o4vY8rg8DziYmutFQoR8nPIpbKPEDX2mO277deVlmU7pfDZJ+bkOH7znf2zQL5HOV72XNdSTcAZWOhuSOBvrN3C4+lVH3bqbaEA6jwI4iZKuHRviAPjz95myzxWzEb8L3HINr7Hj/OP623xKfMaj6a/SaFPYSU2vSZkF7mnmOQ6W+HgPQRlTEYmlcmnnS+mQ9q3kxsfcSDFtTYP2hnbrEZHpdUUdOsC/FdqfaGUnNrfjlXumPHbo06lMLnfrFWgq1WOfSgwdQyHQhiO0NL+gm3h9r0Kh1OVwbEN2HB7tbfQmby35Nfwbj7j9pcr3TV4MfTl3Tk3B4JaYNkQMxu5RcoZrWuefuTNmYuut8QI8eI9x/WPVwdQQR3iQ5OiWiwgNImDEowUmmt25Lmyg/0mzCWXQ49bGI6MMRSsgtmFZBl1NtDqp/3kf2t0ZbMxQzKhpE8GpkZfY3X2tJuVBmlV2PSPwZqZ76bFO/iBoeJ4idcc9ceGbjvlTO3egysnboVKVUX7IbsNroBYmxOvfIZi93sds9s394wzj5rsFPrpf3M9JVMHWUCxWqQ1zmGRrcrFRa477Stem/eQYbBnCrmFbFNZlYg5aVM6sAOGYkAX/1d2m7nLPVJf7fPsz22cK+2N007QoWFXJWX/UMrfqX+oMsHdzpswWJZadYNQqHQFyDTv3dYOHqAJ5+iTzOj2HSxStwMzSuejDG1X2bRaqSSM6qTxKKxCewFvJRLAwtS6wM0IQgdWVF0zdIQpN/ZtNygZQcVUAN8rDMKK27xYnwIHMy3pQ3TbuHiHxhxdFC6VVQkDUrURQhGXiQVVDpc3vpAgx3pw6DKiuQOGgH8zEwm8dXEVUo4fDF6rsFppmuSx4CwH9ZF6+EdCQykEGxvyPce6Xz0BbqYRKRxxrUquMYECmrBmoIdCCvEO3M8hYcze7FhbkbqjAYYK2U4hgDXdb2LfhW+uVb2HfqeckJF4sJBgq4RW/5/Lu9IiIV7z43v/PX+c2IQMa1bx4aIyA8RGGkeR9D+8By0VBLBQGNrmwubXtc8+J95qbRoVHFkyMtrNTa4v5OL29psZyOII+o95ip7RQtlNwbkC4IvbW6ngRbull0lm/DJRpZFA1J8SSfK5mVVt584iam/t+8fJySa8NXFbMpVNWQZrWzjRh5MNRxmBMPUp5hTrZ2sMqVSDbU8WAzWtpr3TozBWwVNyCygsLFWt2hbUWPGa77rStT+2Cl+vpNTAF8/xp+pf6gTdoYhHF0YMO8G8xYXDOhINUunyhgMw82HH2iNsulcsq5HIIzp2W148Oek1e35+qHYzAU6qlXRSCLai8XBYbq0Vb3IABPD6TU6rE0h2WWsByfsPbuzAWJ8Tab2GqllBZCjHihIJHqNJm4699/PurJaYqlIcba940Pv+8zQmRxF266Nlq0uZta6tYf6X7LWH4WPlOlg9oJVvlvcWzKysrC/C4YeBmd6YIsQCDxB1HtEo0VQBVACjgoFgOegnTLLGzxNVD4QhOaiEIQGVqyopdiAqglmPAAC5J9J5E3/AN6m2lj6uJ16u+SivdSW4T31Y+LGXd08b3/ZcEMHTb77E3DW4iiPj/Uez5Zp5wMBJtbK2c2IrpRT4nYC/cOZ9Bc+k1ZZHRFsDM7YthoOxT/9z/Ie8C1tibPWlSSkgsqqFUeAFhJNQSwnN2bR5zrQCEIQOtMWKwiVVKVFDKeRmWLAhe3ujPDYgHsq2mge9x+WoO0PK9vCVjtvoerYZ+twlR6TjVTci35aqDT1Uec9BRGUHQi8CgMB0n7c2YQmMp/aaPANU0Y/lrpcMfPMZYW7fTXsvF2SpUOGrHTq69lW/hUHZ97ST7Q3Xw9UHs5SeNuB/MvA+srzeXoVo1LtTSx76WnvTOn6SsC2KdVWAZSCpFwwIII7wRxj55vo7C21shr4HEOUBuaQuQfOg/H+EN5yT7B//oBkPV7TwhUjRq1Hl+akxuPQ+kC6YTjbv74YHHrmwuISoeaXs480azD2nYvAWYzRU62mSEAhCEAhCEAhCam1McKNJqhvZVJNgToPIeIgbQaLITsfba1EbErVqUleoe29q1AhFF8jplypqRmNiShuSFneTa9RFzVad6ZuRVpHrUy2BDGwDd/BW4cYHYhMNLEqwDA6EAg8rEXEy3gLCEIBCEIBGVqyopZiAqglmPAAC5J8LR8rDp43v+y4EYSm1q2JurW4iiP8Q/xGy+RbugUnv/vU20sfVxN/u75KC91JdE9Tqx8WMjZikxsDJh8O1R1poLszBVHiTYT0RursdcNh6dFflUC/eeZ9Tc+sqnou2H12INdh2aei/nI/ov8A5CXnsvD3PgIHXwdLKs2IgEWAQhCB14QhAIsIQCEIQNfFbPpVRaogbzEiu3+jbD4kaqrdwcajycWYe9pMoQPP+3eh2rQbrMM702ButydD/pqoLj1X1mPBdI+3dl2XEp9oog2vV1Nv9NdeJ8y09BsoOhnJx+7NCrfs5SeJXgfMcD6wIlu304bNxVkrM2Fq81rfBfwqDT9VpYFDEJUUOjKyEXDKQQR3gjQyq95OhijUu1NLH8VKw96Z7P6csgqbsbY2U5bAYioBxNNCdfzUHuG9M0D0leEoTYHTVVo1mO0aFQucqtUp2GULfjQaw1vc9oHQW7pau7u/uCxo/u9dHb8AutQedJrP7Bh4wJNCMp1gwuOEfAQm0ie3F+2OFo4ullpMTicN2s9gwGbMjZ1Ki9uyQWIN9J19t7dpYfKr3ZmJy0kyl2tqxAJGijUny5mcCnsbDU3daJqOxCFw7NUemo1WnlDCtSUEhri+vHhaBua3aqGNuwFOthwLJ1tIZra27am3E8ZmwqKGztUK37IqKNCeABen2GA0HaUaiGExT01JRywzEnPeqCTlABdB1iWt8ym19eUz5qFT7yzUmvYVkIsezcklbgC34wP5QNpVqixBWoh+dTla3fYXVvS14+jUZgCFKm5BVhY38r2I8Re80qOy2uHo1VyH/MSykjKRcgApU1ObgNfDSdAYoA3PDgrHgdbE34akS7G5CNWoDHSAhCEDHXrKil3ICqCzMeAAFyT6TyNv7vU20sdVxJvkJy0VPy0l0QeZ+I+LGXX0873/AGbBjBU2tWxN89uIor8X6jZfINPOhgNgqkmwFyTYDxhJN0f7F+0YsMR2KVmP5vkH8z/DAtPcfYYwuGSnbtWu572Orft6CWDs2hlW84ey8NcgchJOi2FoDoQhAIQhA68IQgLCEIBCEIBCEIBCEIBNfFYCnVFqiBh4ibESBD9vdHGHxI1VW7g4uR+Vx2l9DKx3g6G3pHPQZkINwGuVv4VFFx6r6y/ojAHjA87YLfnb+ySBWJr0BoBW7a27lrqbjyLHyk82B074CvZcQrYWrpfPd6Z8nUXGvNlGknGP3aoVb9nKx4ldL+Y4GV/vH0OUal2RAD+KlZT60z2T6ZfOBPfsuExiJUPVVlDBqdUZagBBBBVhquoHAjhHVdkX4MSpOoIzjjm0OjjXW2YjwlBvuhtTZtQvgq7g81QlWP5qTaP6Zp3di9OeLoMKe0MNnsbPUQdXUHmh7JP6ZUW7W2Rcl0YPU4XqaMBroKiWZeJ4g8YxaNOnY11dXBuavG4BWwaog7S6/NrYEmaG73SJs3aFhRxCGp/+T/d1R5A/F/DcSRl7C+bTub9//sisTUKYOamoDVBqy8145tNOfHxE0KxxaVBZUNI1LFQCclJQSWuLEsQDpY6lQOZmfFbSp0rPVcJm0UkHKAOALAWTjzI1NuUftDOyhQul+1w4ctCNRfxU9xi43Uq4ZyWzxWvh9rUge0pS4HI5LkkAFl7IbTnY6zqU6oIBVtDwPEHyPOR4vcqHuWufiDK2mpCm4qDT8Jca8Dabmz3w6MzCnkYi1TKWKAjiXXTKezxZRx8TCOyH7x6jWJWxCojOzAIoLMx4AAXJPkJjFRSuZGBU8CDcGVp04b1fZcEuCptariPjtxWiPi/UbL5BoFMb+bzttHHVcSb5CctFfw0l0Qf1PixkcMytMZEqGS5ujzYf2fDKWHbftv5ngPQWHvK03T2R9pxKKRdFOZ/IHQept9ZfGy8L8KiRUg2NhrDMZ1IyhTyqBHwCEIQCEIQOvCEICwiQvAWEIQCEIl4CwiQgEIQgESEICQhEgYMVgadUWdAw8RIxtzo9w+IFsqt3K4vb8rfEvoZLYkChd4+hnIS1Esh4gNdk9HUXHqp85zMLvNt3ZNgztVw4I7NX72mQPlFQG6+WYeU9FsL8Zy8du7Qq3OXKx4sunuOcCvdh9NWBxDKMbTqYaoCLm5eibd9hmUan5Tx4ybYQrVBxGFxCurEMXosrKxuM2dCTTuRpfsnSQ/eLoio1bstMX/FSsh9U+A+gB8ZAK+5O0cBU6zB1nDD8BanU8ipPa8gW8pUX5hzWcBatJXRiQWUZMug+OlUJ01bVWblx1tkrbGGmrZRwUE6c+yfjQ/lIlNbF6bcdhm6vH4cVbaMwHVVR4kWyn1Uecsrd/pR2djAAmIVKlv8ACrfdt6E9l/4SZFSc1FRS7ELTRSzMeAAFyxP1vPK2/O8jbRx1XEm+QnLSU/LTXRB521PiTLk6bN6xh8EMJTb73E/GQeFEfF+o2XyDTz+ZYlYWWMKzORNvYuzjXrrTtpfteQ4/TT+KBP8Ao32L1dLrWHafX+H5R7a+stTYOF+Y+kjeysHlVUA7pOsFQyIB4SKzxIQgEIQgEIQgdaLEhAWESLAIQhAIQhAIQiQFiQhAIkIQCIYRIBEhEgJEMUxDAQzXxODp1BZ0DDxEzmNMCK7Z3CoV1tlVhyVxmA/K3xL6ESt94OiHJdqRan4Nd0/UBmHqG85eMawvA8sbZ3fxtGxrIzIoyrUBzoB3BgSAPA28pxyZ6sxu79Gpc5crfiXQ+vfITtronp1SWVEN+YBQ+oQhT5kXl2mlDnw4/wDOPcJPujzYtgarDU8PLv8AU6+0lezuh9VfMwXQ3ANyAeRsSQSJM9n7oU6Qtck8STzMitfYGDzNmI0Ek0x0MOqCyjSZICGEIQCEIQCEIQOrFvEhAWEIQCEIQCEIQCEIQCJCEAiQhASEIQEjTFhAaYhhCA0xDCEBI0whAQxphCAhjTFhAbCEICQhCAQhCAQhCB//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4" name="Picture 6" descr="http://t0.gstatic.com/images?q=tbn:ANd9GcSgSVMbaXy24db6DuQFuIBOEPI-NmeXC9sVgpLypR9FlvIDDy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3933056"/>
            <a:ext cx="3611451" cy="227151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t0.gstatic.com/images?q=tbn:ANd9GcRYZFuoryFI724NVXBelfOqIdvl1xvCp8z8PmvKWvxeImqtPS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266" y="3573016"/>
            <a:ext cx="3344148" cy="226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fade">
                                      <p:cBhvr>
                                        <p:cTn id="12" dur="500"/>
                                        <p:tgtEl>
                                          <p:spTgt spid="7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Computador</a:t>
            </a:r>
          </a:p>
        </p:txBody>
      </p:sp>
      <p:sp>
        <p:nvSpPr>
          <p:cNvPr id="3" name="Espaço Reservado para Conteúdo 2"/>
          <p:cNvSpPr>
            <a:spLocks noGrp="1"/>
          </p:cNvSpPr>
          <p:nvPr>
            <p:ph idx="1"/>
          </p:nvPr>
        </p:nvSpPr>
        <p:spPr/>
        <p:txBody>
          <a:bodyPr/>
          <a:lstStyle/>
          <a:p>
            <a:r>
              <a:rPr lang="pt-BR" dirty="0"/>
              <a:t>Mainframe</a:t>
            </a:r>
          </a:p>
          <a:p>
            <a:pPr lvl="1"/>
            <a:r>
              <a:rPr lang="pt-BR" dirty="0"/>
              <a:t>Computador de grande porte.</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46</a:t>
            </a:fld>
            <a:endParaRPr lang="pt-BR"/>
          </a:p>
        </p:txBody>
      </p:sp>
      <p:pic>
        <p:nvPicPr>
          <p:cNvPr id="5122" name="Picture 2" descr="http://t2.gstatic.com/images?q=tbn:ANd9GcTYDD6e9WLWHLspr9R-IyEPzucS-h1WZ9wq_NgBj6kt5D4tNaoyx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429000"/>
            <a:ext cx="3327056" cy="266429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4" descr="data:image/jpeg;base64,/9j/4AAQSkZJRgABAQAAAQABAAD/2wCEAAkGBhQSERQUExQWFRQWFBUWGBYVFRQVFBQVFRQVFRgUFxUXGyYeFxwjHBQXHy8gIygpLCwsFR4xNTAqNSYsLCkBCQoKDgwOGg8PFywcHB0pKSksKSwsLCwsLCksMCwpKS0sLCosLCkpLCksLCwsKSkpKSwsKSksKSwsLCksKSwsLv/AABEIAIAAzAMBIgACEQEDEQH/xAAcAAABBQEBAQAAAAAAAAAAAAAGAAMEBQcCAQj/xABKEAABAwIDAggLAwkGBwAAAAABAAIDBBEFEiEGMRMiQVFhcZGxByQyQnJzgaGywdEjdKIUYmNkgpKzwvAlMzRSg8MVF0NEo9Lh/8QAGQEAAwEBAQAAAAAAAAAAAAAAAQIDAAQF/8QAKxEAAgEDAgUDBAMBAAAAAAAAAAECAxExIUEEEnGRsRMiUTJhgeEzQqEj/9oADAMBAAIRAxEAPwDXcy8KaK8Mv9D6JLgHcxXhlTRm6D3Lwk9HetcI8XLguUeV1gT7hYXKqJcYBNg6xDg0t1zBx5D0q1KjKpgSU1HINbfMfWVceHMLmsdTuneWvyg5XuaGuA8sHLu6QUDYFT1eG1N2NkbEXDMzUxPYXAHXdcXsHaWPRdahhFYJiZcrWz8HkbIbG7HEShvPpdtzzlQcfxDg3tbUFgY/g23bfM+R7gQxrf2b+wrz6sZqo0nrg9SkoeleWLXClkhOmiRaedNUszXgOaQWkXBCfKrqsnCzjgwplFWuj0GreY7vZzKLde3RuCwR01W140383Kn0MMlsVZ0uK8ju3l7E6n8gsWi8XjJARcG4XLqho3kdqe4CNWUlxcKoeLK7dXs5+xUtbI0u4t7dPIoSSWAjRcvQ9Nr2yFzDmblXYcmQF6wLXAO5ks64zgco7V4apvOFrmHCV6EwaxvP7k+06IqRi7dRtPImnYeOQqHHibhy361IZiw5R2J7xGsxuShPMoz47dCsm4iw8p7E3LXxnkv7kNNmYH8VlcGgN36nsWSbWbcuhkewaPLJGPG51zGeDkaeYE7vqtwfBE8G7T0a8YdVl82eELC5pMTqBHDM5oIa37N5JaGjUWbuvddvC8dTivT3RGdBt82xoGCYVTyU8lcyQvmgpmFrRIBGWsiLXhw3gnUEaeS325ntHjcs9WA4kNY67WguOV+lzc6uIIy3/N0WxbBbBU9HRiaQkVE0GWUGRzQxso8jK0gtIFru3gg7lgbg9szmvB4RrnNLb3IcHHM2/Xe5601L058RzP7fv9dSzc4UeTZm07AYw42jNy228nc7W1hy3sexHTJrrGdi3/k9UJpy4gM0ay1g4tygWJ1I50cybfM82Fx9JzW910OOp/8Ab2ojRklHVhcSkCUCzbdzHyWRt68zu8qKdq6l2+S3otaPkuP0ZDOpE0Zv9aLoLMJMVfnic+V2VsrS4ueQA0EFxOu6yNBtvRebUxO6GnN3BJODiGMky9ZLfcexdZ0O1G3lKy13OIN9Qxx3W+qcpNt6WUkNebgX1Y4WF7X1S8j+BuZfJfpcCm8IxGGYNexwexwBFjY2IuDbmsURwxMI0AsgouQblCISvTEiFsQG4BRqyjBBIGqLpySuApQAuJ4czSOVSHNXiQNiqjoX83vCdbh7ujt+isAF0lsCxCGHnnHYVLa3Qa8n9cq6C9ATBsdtdCfOI6wCuvyRp8l7T7bIKjxl/nR9jvqFJZjLeVrx7Ae4prfYX1EWO0mIPpg0hoOYkanTQdCFarbGc7i1vU2/fde7VYi1zY8pO917gjkHOhl0ydIWUm9yyqNpKg/9Z46jl+GyZl2kmp6WWoErs7Hss5xdILkgcZpdqNdetVz3pnaA3wup9ZF8TVSEVfAjk9NQNxXb6snl4UyljtNI+KDa+/8Azb+VXOyGOYVSNMk0dRPM8OaWAMZFGx2/Kc93EjS56dAgRJNYu5N51NYq8bp6rLLTsfE03BjeG5QW5RdhaSQNdxXAN0LbMP4jB63vhRI2pG4q0W3l9zmlnA64WVnR4ewsa58ojvbyg21iXa3Lrm2Xkb5wVaHe0e8Lh7OUW+YTST2FTG8Vfenk9CT4Hj5LNIJyw3abLRq194JeiN/wOWaqctilPcN6bEuFiaeYke4KywGTjyeqd3hCuBS2id6f8oRFs5Ld8nqnd4RtcnLQO9mnEUtMd32EWo3/AN2EQ4VtZK2okjdYtZHC4HzjndMDc7j/AHYQ3s07xOm9RF8AT9MfHJemnp/dLUrja1Og0KDaNryGh4DiCcp0NgQCe1wHtVi1sh5x7bLNr+Nx/d5/dLS/VXVJtTJDK9hOZjYonAHXVz5gdd/mBL1bGuFf/D3Jh8dkP4D4VIKypbTwhxeWFz7tsIyHBuUk7zcjciyalc430QcV/W42CAQmpalrRdzg3rKfeyxXBKmC6IseLwu8mRrvRu7uUtjwQucw6O1ehwRMVDJ6I7yQesfROfklI7yZD+EoFxXbqilhkbT1ccc9xkdI1zWaOF9TE7eAbG3Kh2fG3BxLqiJ4cXFpNc+LimwaMsUTAbZX3IFjfksn1FcfsFu31MyNsJY7Ndz97bbgOlBpqFSt2kMzQDIXOaHXHHIHHdxuEe85iQ5o3N0aOW92X4iqq4j0L19QusVdfCqv1kXxNVE2uuFbyyZsIreiSLvarU8iMzZJJJYsEuzT9G/63+yr0yoZwCS2X/V7ovorwypyEsktlQQU4aoquzrps6N2KSqqU8DN6Dvges9R1LLeGb0D8D0CoSwilPctMNktGfS+Sv8AZea8knqX97UM0j7MPpDuKu9lpftJPUSfJMicss0nZWXxOm9SxSaaXxx/3WH+PUfVUuzFTajp/Vt7ypdPU+OOP6rH/HlXHuy1y6e/xyH7vU/xKQpjEJ7TS/d4f4tSok1Z41Af0NT8VMfkoeM19pZPu0fuln+qDDcCfB1VuZiYLTYnOeuxzW9y+maWraRxsxv+ceX2r5X2EqgzEISdznOb+80j5r6Mw6puzlu3Q68242St2q2+UWnF+ipLZ+QklpWkaAX5y4FQJYuSyagxMt+h3KVNWRvAu4Ncd179/MhNLJOHuwiA6E34oZblvnJ9xT7G2H0v9VHqhvBHYSPeOReQy6Df7C75qY9j5KcdfpuU44pJmhOa5iZkZbNxRmc63Xd53c6gtda/VZO0LmiRheLtDmlw5xcXC7mhDuhmyk9XzCtqakklimlZYtha1z7mxDXuyiw5dVTzuF35W5Rn0adS0cbi36NyJNk3+I4oP1eL3TD6opXYkiop6y4vuRVh8mbB6/1kPeECMksjLAn3wjEfTgPvTQyLJASkkklKlnhUli3rk+Fn0Vyya5A59O3RD1C+xH7XcFZwy8ZvpN7wnRGeSRWVkkZDXNGubz7jivLCfJ5we1PcKo+Pu47T60f+W/zTbZkE736v/HYmndE8yfZS+gfhehBEBl4kmvm27Q5D6aeEVp7j0b+Lb84dxVvsvJ9pL6iTuCpAdPaPmrTZx1ny+ol+FCL1QZLRhfgNdamhBO5n8xXbMT8aJv8A9uB2TO+qE6TE8sbRfcPmU2/EuPmv5mX8d1z7mDKpxkCeE38ycdvBH+VU2O49x3WO+AN9vCOPzQ5VYiXEEcl/fb6KJJIXG5WULjoKdicMZJNS5nZS+aoaHa8QxwwvY6w32c49a0zG8fjipQaq7JI54m8S5Jc14LtLjM0tBdr0FZzseXNNE8MzZa97b66l8UHF/DdXfhjop3PZPcGCwYQ3zZAX6uG/doD0WTOHuU07NGjXtem8PyafNtFE+lNTTymWMEsLWkOILnXBd5zS1t9ByWVfJWSxxOcTwzjq1oIa8A201NjYdSwLC618EkbruawuaTa4DmhxBNvO84dq0TEasSQHgKlrSS0Z+HF2x73C5N26DlsdLLj4iEpTWl7npcFKEKbvlGp7A1z6ts4lAcyJ7WxvDrE3BLmuaDxS02CIjgLOntKx9vhAiwamgp6VnC3Gd7nOMbnlwF5LZSLEgga6ZUdYNtfLIwueIwS7S87tRZuo4g0vfkR0gkmcjfO21g+YDbKNNbm5vyWbbTk5denoXtORmbfdcd/WO9euvkG62Z3Jrezb626RpdcxOs4HpHeu0iScW/v5vWv3bvLdyK62Vf4piQ56Znunj+qHJgMxte1zv37+VXuzLvsMQHPSj3VEKaAssA+i/Zt/9l4kPu5/E76IQRVs27+zsRH5sB/G9NDIJ4BVJJJIOPQGx7VMik1HWO9QIzqnmuTolJalpjknkn86UfiaVD4ZO4s77Nh/Sz/7f1UAuQhv1flkqa9vfyWHC8R/UPhcqhTM/Ed1t7nKGmnsWgsiVlgJ48nqJv4ZVap+DnjP9TL8BSxyNLBCD14XLxJKNYSSSSxgpwJzfyeAF7rjEouKAbZSxt3X/wA2lloXhAlDKWa4ABs3M5rnh+snEA8wjQ5kA4XmGFPkFrRV0L+W+YMt1W1Rd4XZskGW5zSSjkAGWMvPWSCR7kUzkmrzXUpIdl4KqGIMlyuFPnzXe7IBl4rozawc8v1YTxnWsd5GqyilopA2VgsQdeK5ryLXs7ddpIBtuUXC8WfA5jxrlJygkixGt2kat1O8JzaLaB9XKHuAADcrWgAADefJABJJJvZdEpxUFyaO1n+uu/ZW3tytuz1Qc+DptPXPFPURNLbuLLOeMp38jlqcXg5obawD9+b/AN1ifghdbFabpL+3g3WX0oAvPrLUenFK6PkLE6Xg3NAN8zGP0AFjI0Oy7zuvZMsdqzRu/l3HUeV0aLXv+RzC8ukqpX3/ADGh3tcS6/YrGl8D9EwNJD5CP8zzr1hoAR9RWGMMedTu38m72K72aP2daOekd7poj8lb+ELYb8jcZWEcE+Uta0C2S4Lg25cSbAb1SbOPsKoc9LIPxMPyV6TTaYk/pKZEuzjvEsQHPHD7nuQ0r3AprUtaOeOP3P8A/qaGe4Z47FEkkkkGEnWFNL0FFAaLCtdeBh/TT90P1UIFSp/8PH66b4KdQglpvPV+WJBe3v5HXO4p6x/MmV2d3tHzXCdsdCU3CvKd6qT4CoSl4aeM71cnwFaOTSwREkkkoRJJJLGDnY6khNDO6dwDOHiaWGQtDjdhF26C2p1urrbSkjrWxgy5J23DGEt+0dKRYWcRa7svG3WN0zsrQMk2bxFz2gmOYPZfzXBsAzDps4j2qDtXsfWVVTHIxokEtLSyNs4DK008YAOa27KedRcJTl7XaxSnUhTi1OKd3n4H67Z6ndQwwNZFDVRu+2mL3EuI4QOZlGmhLNRvyKvj8HgtpOHO5gzT28a6uMG8CtSbOmnbEDvbFeR/UdQ33lXOJeCapbwYoaiUvLrO4V4a1rdOMC1vJzakjddLOhxGVO34RSHEcLhw16s48HPg2q4qqGqIiELXE5i9wc612nKyxPbp0rZ13S0hihijJBLGMaSNAS1oBNuk3PtXgSOTf1O7JNRu3FWTKl7Esgt7V1dK6WwDNvDlF4lEf1lvvilWQ4LJYzdMEg9wPyWr+HOs8Whj5TLn9ga4fNZBh77F3TG8fhK6+HYtWDS13VyKrDD5bRTjnY34wq9PQPsH9LfmFSGe4ssDKSSSUYS9svF0QigEyb/DR+um+CnUNoUuY+Lx+tm+CBQwkp4/L8sWGPy/J07d/XSuF0TouU7GQlIojxj6D/hKjp2nOp9F3wlaOTPA0kkkgESSSSxjYvB3ScJs5ijemU/uQQv/AJUR0UhdTUDmmzjQQAE6tJa0synsVV4Ioy7AMSA1JNUB1mjYrLZ9l8Lwxx3GCVh/ZlJHYm4f+QjXXsDLD5s7Wk7yO0jQ+3oV3Ss1Fv60QjgEpBew6i+a3QfOHSCPai+k5F0V1ZMhR1sP1BUdOzlMXXkHo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6" descr="data:image/jpeg;base64,/9j/4AAQSkZJRgABAQAAAQABAAD/2wCEAAkGBhQSERQUExQWFRQWFBUWGBYVFRQVFBQVFRQVFRgUFxUXGyYeFxwjHBQXHy8gIygpLCwsFR4xNTAqNSYsLCkBCQoKDgwOGg8PFywcHB0pKSksKSwsLCwsLCksMCwpKS0sLCosLCkpLCksLCwsKSkpKSwsKSksKSwsLCksKSwsLv/AABEIAIAAzAMBIgACEQEDEQH/xAAcAAABBQEBAQAAAAAAAAAAAAAGAAMEBQcCAQj/xABKEAABAwIDAggLAwkGBwAAAAABAAIDBBEFEiEGMRMiQVFhcZGxByQyQnJzgaGywdEjdKIUYmNkgpKzwvAlMzRSg8MVF0NEo9Lh/8QAGQEAAwEBAQAAAAAAAAAAAAAAAQIDAAQF/8QAKxEAAgEDAgUDBAMBAAAAAAAAAAECAxExIUEEEnGRsRMiUTJhgeEzQqEj/9oADAMBAAIRAxEAPwDXcy8KaK8Mv9D6JLgHcxXhlTRm6D3Lwk9HetcI8XLguUeV1gT7hYXKqJcYBNg6xDg0t1zBx5D0q1KjKpgSU1HINbfMfWVceHMLmsdTuneWvyg5XuaGuA8sHLu6QUDYFT1eG1N2NkbEXDMzUxPYXAHXdcXsHaWPRdahhFYJiZcrWz8HkbIbG7HEShvPpdtzzlQcfxDg3tbUFgY/g23bfM+R7gQxrf2b+wrz6sZqo0nrg9SkoeleWLXClkhOmiRaedNUszXgOaQWkXBCfKrqsnCzjgwplFWuj0GreY7vZzKLde3RuCwR01W140383Kn0MMlsVZ0uK8ju3l7E6n8gsWi8XjJARcG4XLqho3kdqe4CNWUlxcKoeLK7dXs5+xUtbI0u4t7dPIoSSWAjRcvQ9Nr2yFzDmblXYcmQF6wLXAO5ks64zgco7V4apvOFrmHCV6EwaxvP7k+06IqRi7dRtPImnYeOQqHHibhy361IZiw5R2J7xGsxuShPMoz47dCsm4iw8p7E3LXxnkv7kNNmYH8VlcGgN36nsWSbWbcuhkewaPLJGPG51zGeDkaeYE7vqtwfBE8G7T0a8YdVl82eELC5pMTqBHDM5oIa37N5JaGjUWbuvddvC8dTivT3RGdBt82xoGCYVTyU8lcyQvmgpmFrRIBGWsiLXhw3gnUEaeS325ntHjcs9WA4kNY67WguOV+lzc6uIIy3/N0WxbBbBU9HRiaQkVE0GWUGRzQxso8jK0gtIFru3gg7lgbg9szmvB4RrnNLb3IcHHM2/Xe5601L058RzP7fv9dSzc4UeTZm07AYw42jNy228nc7W1hy3sexHTJrrGdi3/k9UJpy4gM0ay1g4tygWJ1I50cybfM82Fx9JzW910OOp/8Ab2ojRklHVhcSkCUCzbdzHyWRt68zu8qKdq6l2+S3otaPkuP0ZDOpE0Zv9aLoLMJMVfnic+V2VsrS4ueQA0EFxOu6yNBtvRebUxO6GnN3BJODiGMky9ZLfcexdZ0O1G3lKy13OIN9Qxx3W+qcpNt6WUkNebgX1Y4WF7X1S8j+BuZfJfpcCm8IxGGYNexwexwBFjY2IuDbmsURwxMI0AsgouQblCISvTEiFsQG4BRqyjBBIGqLpySuApQAuJ4czSOVSHNXiQNiqjoX83vCdbh7ujt+isAF0lsCxCGHnnHYVLa3Qa8n9cq6C9ATBsdtdCfOI6wCuvyRp8l7T7bIKjxl/nR9jvqFJZjLeVrx7Ae4prfYX1EWO0mIPpg0hoOYkanTQdCFarbGc7i1vU2/fde7VYi1zY8pO917gjkHOhl0ydIWUm9yyqNpKg/9Z46jl+GyZl2kmp6WWoErs7Hss5xdILkgcZpdqNdetVz3pnaA3wup9ZF8TVSEVfAjk9NQNxXb6snl4UyljtNI+KDa+/8Azb+VXOyGOYVSNMk0dRPM8OaWAMZFGx2/Kc93EjS56dAgRJNYu5N51NYq8bp6rLLTsfE03BjeG5QW5RdhaSQNdxXAN0LbMP4jB63vhRI2pG4q0W3l9zmlnA64WVnR4ewsa58ojvbyg21iXa3Lrm2Xkb5wVaHe0e8Lh7OUW+YTST2FTG8Vfenk9CT4Hj5LNIJyw3abLRq194JeiN/wOWaqctilPcN6bEuFiaeYke4KywGTjyeqd3hCuBS2id6f8oRFs5Ld8nqnd4RtcnLQO9mnEUtMd32EWo3/AN2EQ4VtZK2okjdYtZHC4HzjndMDc7j/AHYQ3s07xOm9RF8AT9MfHJemnp/dLUrja1Og0KDaNryGh4DiCcp0NgQCe1wHtVi1sh5x7bLNr+Nx/d5/dLS/VXVJtTJDK9hOZjYonAHXVz5gdd/mBL1bGuFf/D3Jh8dkP4D4VIKypbTwhxeWFz7tsIyHBuUk7zcjciyalc430QcV/W42CAQmpalrRdzg3rKfeyxXBKmC6IseLwu8mRrvRu7uUtjwQucw6O1ehwRMVDJ6I7yQesfROfklI7yZD+EoFxXbqilhkbT1ccc9xkdI1zWaOF9TE7eAbG3Kh2fG3BxLqiJ4cXFpNc+LimwaMsUTAbZX3IFjfksn1FcfsFu31MyNsJY7Ndz97bbgOlBpqFSt2kMzQDIXOaHXHHIHHdxuEe85iQ5o3N0aOW92X4iqq4j0L19QusVdfCqv1kXxNVE2uuFbyyZsIreiSLvarU8iMzZJJJYsEuzT9G/63+yr0yoZwCS2X/V7ovorwypyEsktlQQU4aoquzrps6N2KSqqU8DN6Dvges9R1LLeGb0D8D0CoSwilPctMNktGfS+Sv8AZea8knqX97UM0j7MPpDuKu9lpftJPUSfJMicss0nZWXxOm9SxSaaXxx/3WH+PUfVUuzFTajp/Vt7ypdPU+OOP6rH/HlXHuy1y6e/xyH7vU/xKQpjEJ7TS/d4f4tSok1Z41Af0NT8VMfkoeM19pZPu0fuln+qDDcCfB1VuZiYLTYnOeuxzW9y+maWraRxsxv+ceX2r5X2EqgzEISdznOb+80j5r6Mw6puzlu3Q68242St2q2+UWnF+ipLZ+QklpWkaAX5y4FQJYuSyagxMt+h3KVNWRvAu4Ncd179/MhNLJOHuwiA6E34oZblvnJ9xT7G2H0v9VHqhvBHYSPeOReQy6Df7C75qY9j5KcdfpuU44pJmhOa5iZkZbNxRmc63Xd53c6gtda/VZO0LmiRheLtDmlw5xcXC7mhDuhmyk9XzCtqakklimlZYtha1z7mxDXuyiw5dVTzuF35W5Rn0adS0cbi36NyJNk3+I4oP1eL3TD6opXYkiop6y4vuRVh8mbB6/1kPeECMksjLAn3wjEfTgPvTQyLJASkkklKlnhUli3rk+Fn0Vyya5A59O3RD1C+xH7XcFZwy8ZvpN7wnRGeSRWVkkZDXNGubz7jivLCfJ5we1PcKo+Pu47T60f+W/zTbZkE736v/HYmndE8yfZS+gfhehBEBl4kmvm27Q5D6aeEVp7j0b+Lb84dxVvsvJ9pL6iTuCpAdPaPmrTZx1ny+ol+FCL1QZLRhfgNdamhBO5n8xXbMT8aJv8A9uB2TO+qE6TE8sbRfcPmU2/EuPmv5mX8d1z7mDKpxkCeE38ycdvBH+VU2O49x3WO+AN9vCOPzQ5VYiXEEcl/fb6KJJIXG5WULjoKdicMZJNS5nZS+aoaHa8QxwwvY6w32c49a0zG8fjipQaq7JI54m8S5Jc14LtLjM0tBdr0FZzseXNNE8MzZa97b66l8UHF/DdXfhjop3PZPcGCwYQ3zZAX6uG/doD0WTOHuU07NGjXtem8PyafNtFE+lNTTymWMEsLWkOILnXBd5zS1t9ByWVfJWSxxOcTwzjq1oIa8A201NjYdSwLC618EkbruawuaTa4DmhxBNvO84dq0TEasSQHgKlrSS0Z+HF2x73C5N26DlsdLLj4iEpTWl7npcFKEKbvlGp7A1z6ts4lAcyJ7WxvDrE3BLmuaDxS02CIjgLOntKx9vhAiwamgp6VnC3Gd7nOMbnlwF5LZSLEgga6ZUdYNtfLIwueIwS7S87tRZuo4g0vfkR0gkmcjfO21g+YDbKNNbm5vyWbbTk5denoXtORmbfdcd/WO9euvkG62Z3Jrezb626RpdcxOs4HpHeu0iScW/v5vWv3bvLdyK62Vf4piQ56Znunj+qHJgMxte1zv37+VXuzLvsMQHPSj3VEKaAssA+i/Zt/9l4kPu5/E76IQRVs27+zsRH5sB/G9NDIJ4BVJJJIOPQGx7VMik1HWO9QIzqnmuTolJalpjknkn86UfiaVD4ZO4s77Nh/Sz/7f1UAuQhv1flkqa9vfyWHC8R/UPhcqhTM/Ed1t7nKGmnsWgsiVlgJ48nqJv4ZVap+DnjP9TL8BSxyNLBCD14XLxJKNYSSSSxgpwJzfyeAF7rjEouKAbZSxt3X/wA2lloXhAlDKWa4ABs3M5rnh+snEA8wjQ5kA4XmGFPkFrRV0L+W+YMt1W1Rd4XZskGW5zSSjkAGWMvPWSCR7kUzkmrzXUpIdl4KqGIMlyuFPnzXe7IBl4rozawc8v1YTxnWsd5GqyilopA2VgsQdeK5ryLXs7ddpIBtuUXC8WfA5jxrlJygkixGt2kat1O8JzaLaB9XKHuAADcrWgAADefJABJJJvZdEpxUFyaO1n+uu/ZW3tytuz1Qc+DptPXPFPURNLbuLLOeMp38jlqcXg5obawD9+b/AN1ifghdbFabpL+3g3WX0oAvPrLUenFK6PkLE6Xg3NAN8zGP0AFjI0Oy7zuvZMsdqzRu/l3HUeV0aLXv+RzC8ukqpX3/ADGh3tcS6/YrGl8D9EwNJD5CP8zzr1hoAR9RWGMMedTu38m72K72aP2daOekd7poj8lb+ELYb8jcZWEcE+Uta0C2S4Lg25cSbAb1SbOPsKoc9LIPxMPyV6TTaYk/pKZEuzjvEsQHPHD7nuQ0r3AprUtaOeOP3P8A/qaGe4Z47FEkkkkGEnWFNL0FFAaLCtdeBh/TT90P1UIFSp/8PH66b4KdQglpvPV+WJBe3v5HXO4p6x/MmV2d3tHzXCdsdCU3CvKd6qT4CoSl4aeM71cnwFaOTSwREkkkoRJJJLGDnY6khNDO6dwDOHiaWGQtDjdhF26C2p1urrbSkjrWxgy5J23DGEt+0dKRYWcRa7svG3WN0zsrQMk2bxFz2gmOYPZfzXBsAzDps4j2qDtXsfWVVTHIxokEtLSyNs4DK008YAOa27KedRcJTl7XaxSnUhTi1OKd3n4H67Z6ndQwwNZFDVRu+2mL3EuI4QOZlGmhLNRvyKvj8HgtpOHO5gzT28a6uMG8CtSbOmnbEDvbFeR/UdQ33lXOJeCapbwYoaiUvLrO4V4a1rdOMC1vJzakjddLOhxGVO34RSHEcLhw16s48HPg2q4qqGqIiELXE5i9wc612nKyxPbp0rZ13S0hihijJBLGMaSNAS1oBNuk3PtXgSOTf1O7JNRu3FWTKl7Esgt7V1dK6WwDNvDlF4lEf1lvvilWQ4LJYzdMEg9wPyWr+HOs8Whj5TLn9ga4fNZBh77F3TG8fhK6+HYtWDS13VyKrDD5bRTjnY34wq9PQPsH9LfmFSGe4ssDKSSSUYS9svF0QigEyb/DR+um+CnUNoUuY+Lx+tm+CBQwkp4/L8sWGPy/J07d/XSuF0TouU7GQlIojxj6D/hKjp2nOp9F3wlaOTPA0kkkgESSSSxjYvB3ScJs5ijemU/uQQv/AJUR0UhdTUDmmzjQQAE6tJa0synsVV4Ioy7AMSA1JNUB1mjYrLZ9l8Lwxx3GCVh/ZlJHYm4f+QjXXsDLD5s7Wk7yO0jQ+3oV3Ss1Fv60QjgEpBew6i+a3QfOHSCPai+k5F0V1ZMhR1sP1BUdOzlMXXkHo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8" name="Picture 8" descr="http://t3.gstatic.com/images?q=tbn:ANd9GcRE5nOAPs4szFqNN4cgGvBy5HPtPgR2iA9pfQI5bLN6VHTgN04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1" y="3284984"/>
            <a:ext cx="3653105"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96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SOFTWARE?</a:t>
            </a:r>
          </a:p>
        </p:txBody>
      </p:sp>
      <p:sp>
        <p:nvSpPr>
          <p:cNvPr id="3" name="Espaço Reservado para Conteúdo 2"/>
          <p:cNvSpPr>
            <a:spLocks noGrp="1"/>
          </p:cNvSpPr>
          <p:nvPr>
            <p:ph idx="1"/>
          </p:nvPr>
        </p:nvSpPr>
        <p:spPr/>
        <p:txBody>
          <a:bodyPr>
            <a:normAutofit/>
          </a:bodyPr>
          <a:lstStyle/>
          <a:p>
            <a:pPr algn="just"/>
            <a:r>
              <a:rPr lang="pt-BR" dirty="0"/>
              <a:t>Conjunto alterável de instruções, ordenadas e lógicas, fornecidas ao hardware para a execução de procedimentos necessários à solução dos problemas e tarefas do processamento de dados.</a:t>
            </a:r>
          </a:p>
          <a:p>
            <a:pPr algn="just"/>
            <a:endParaRPr lang="pt-BR" dirty="0"/>
          </a:p>
          <a:p>
            <a:pPr algn="just"/>
            <a:r>
              <a:rPr lang="pt-BR" dirty="0"/>
              <a:t>É o que torna possível os computadores terem uma variedade ilimitada de utilizações.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47</a:t>
            </a:fld>
            <a:endParaRPr lang="pt-BR"/>
          </a:p>
        </p:txBody>
      </p:sp>
    </p:spTree>
    <p:extLst>
      <p:ext uri="{BB962C8B-B14F-4D97-AF65-F5344CB8AC3E}">
        <p14:creationId xmlns:p14="http://schemas.microsoft.com/office/powerpoint/2010/main" val="3903895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SOFTWARE X HARDWARE</a:t>
            </a:r>
          </a:p>
        </p:txBody>
      </p:sp>
      <p:sp>
        <p:nvSpPr>
          <p:cNvPr id="3" name="Espaço Reservado para Conteúdo 2"/>
          <p:cNvSpPr>
            <a:spLocks noGrp="1"/>
          </p:cNvSpPr>
          <p:nvPr>
            <p:ph idx="1"/>
          </p:nvPr>
        </p:nvSpPr>
        <p:spPr/>
        <p:txBody>
          <a:bodyPr>
            <a:normAutofit/>
          </a:bodyPr>
          <a:lstStyle/>
          <a:p>
            <a:r>
              <a:rPr lang="pt-BR" dirty="0"/>
              <a:t>Software</a:t>
            </a:r>
          </a:p>
          <a:p>
            <a:pPr lvl="1"/>
            <a:r>
              <a:rPr lang="pt-BR" dirty="0"/>
              <a:t>Ordena e controla todas as atitudes do hardware </a:t>
            </a:r>
          </a:p>
          <a:p>
            <a:pPr lvl="1"/>
            <a:r>
              <a:rPr lang="pt-BR" dirty="0"/>
              <a:t> Maleável - modificações fáceis, feitas por programadores</a:t>
            </a:r>
          </a:p>
          <a:p>
            <a:pPr lvl="1"/>
            <a:endParaRPr lang="pt-BR" dirty="0"/>
          </a:p>
          <a:p>
            <a:r>
              <a:rPr lang="pt-BR" dirty="0"/>
              <a:t>Hardware</a:t>
            </a:r>
          </a:p>
          <a:p>
            <a:pPr lvl="1"/>
            <a:r>
              <a:rPr lang="pt-BR" dirty="0"/>
              <a:t>Depende do software para funcionar</a:t>
            </a:r>
          </a:p>
          <a:p>
            <a:pPr lvl="1"/>
            <a:r>
              <a:rPr lang="pt-BR" dirty="0"/>
              <a:t>Rígido - modificações difíceis, feitas somente pelos fabricantes.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48</a:t>
            </a:fld>
            <a:endParaRPr lang="pt-BR"/>
          </a:p>
        </p:txBody>
      </p:sp>
    </p:spTree>
    <p:extLst>
      <p:ext uri="{BB962C8B-B14F-4D97-AF65-F5344CB8AC3E}">
        <p14:creationId xmlns:p14="http://schemas.microsoft.com/office/powerpoint/2010/main" val="684756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CATEGORIAS DE SOFTWARE</a:t>
            </a:r>
          </a:p>
        </p:txBody>
      </p:sp>
      <p:sp>
        <p:nvSpPr>
          <p:cNvPr id="3" name="Espaço Reservado para Conteúdo 2"/>
          <p:cNvSpPr>
            <a:spLocks noGrp="1"/>
          </p:cNvSpPr>
          <p:nvPr>
            <p:ph idx="1"/>
          </p:nvPr>
        </p:nvSpPr>
        <p:spPr/>
        <p:txBody>
          <a:bodyPr/>
          <a:lstStyle/>
          <a:p>
            <a:r>
              <a:rPr lang="pt-BR" dirty="0"/>
              <a:t>Sistemas operacionais.</a:t>
            </a:r>
          </a:p>
          <a:p>
            <a:endParaRPr lang="pt-BR" dirty="0"/>
          </a:p>
          <a:p>
            <a:r>
              <a:rPr lang="pt-BR" dirty="0"/>
              <a:t>Softwares aplicativos;</a:t>
            </a:r>
          </a:p>
          <a:p>
            <a:endParaRPr lang="pt-BR" dirty="0"/>
          </a:p>
          <a:p>
            <a:r>
              <a:rPr lang="pt-BR" dirty="0"/>
              <a:t>Softwares utilitários;</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49</a:t>
            </a:fld>
            <a:endParaRPr lang="pt-BR"/>
          </a:p>
        </p:txBody>
      </p:sp>
    </p:spTree>
    <p:extLst>
      <p:ext uri="{BB962C8B-B14F-4D97-AF65-F5344CB8AC3E}">
        <p14:creationId xmlns:p14="http://schemas.microsoft.com/office/powerpoint/2010/main" val="270984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Aplicativos Operacionais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a:t>
            </a:fld>
            <a:endParaRPr lang="pt-BR"/>
          </a:p>
        </p:txBody>
      </p:sp>
      <p:pic>
        <p:nvPicPr>
          <p:cNvPr id="1026" name="Picture 2" descr="http://t1.gstatic.com/images?q=tbn:ANd9GcR8GhC-RegCaVnlBtwXnswu-QQWNKVQzma51S36RRO1IOcel554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00808"/>
            <a:ext cx="5558692" cy="3528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itedeveiculos.com.br/estoq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435857"/>
            <a:ext cx="6504384" cy="487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50</a:t>
            </a:fld>
            <a:endParaRPr lang="pt-BR"/>
          </a:p>
        </p:txBody>
      </p:sp>
      <p:sp>
        <p:nvSpPr>
          <p:cNvPr id="5" name="Retângulo 4"/>
          <p:cNvSpPr/>
          <p:nvPr/>
        </p:nvSpPr>
        <p:spPr>
          <a:xfrm>
            <a:off x="928662" y="2428868"/>
            <a:ext cx="7016664" cy="769441"/>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r>
              <a:rPr lang="pt-BR" sz="4400" b="1" cap="all" dirty="0">
                <a:ln w="0"/>
                <a:effectLst>
                  <a:reflection blurRad="12700" stA="50000" endPos="50000" dist="5000" dir="5400000" sy="-100000" rotWithShape="0"/>
                </a:effectLst>
              </a:rPr>
              <a:t>SISTEMAS OPERACIONAIS</a:t>
            </a:r>
          </a:p>
        </p:txBody>
      </p:sp>
    </p:spTree>
    <p:extLst>
      <p:ext uri="{BB962C8B-B14F-4D97-AF65-F5344CB8AC3E}">
        <p14:creationId xmlns:p14="http://schemas.microsoft.com/office/powerpoint/2010/main" val="1287044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Operacionais</a:t>
            </a:r>
          </a:p>
        </p:txBody>
      </p:sp>
      <p:sp>
        <p:nvSpPr>
          <p:cNvPr id="3" name="Espaço Reservado para Conteúdo 2"/>
          <p:cNvSpPr>
            <a:spLocks noGrp="1"/>
          </p:cNvSpPr>
          <p:nvPr>
            <p:ph idx="1"/>
          </p:nvPr>
        </p:nvSpPr>
        <p:spPr/>
        <p:txBody>
          <a:bodyPr/>
          <a:lstStyle/>
          <a:p>
            <a:r>
              <a:rPr lang="pt-BR" dirty="0"/>
              <a:t>O programa mais importante</a:t>
            </a:r>
          </a:p>
          <a:p>
            <a:r>
              <a:rPr lang="pt-BR" dirty="0"/>
              <a:t>Gerenciamento</a:t>
            </a:r>
          </a:p>
          <a:p>
            <a:pPr lvl="1"/>
            <a:r>
              <a:rPr lang="pt-BR" dirty="0"/>
              <a:t>Hardware</a:t>
            </a:r>
          </a:p>
          <a:p>
            <a:pPr lvl="2"/>
            <a:r>
              <a:rPr lang="pt-BR" dirty="0"/>
              <a:t>Uso da impressora por dois programas ao mesmo tempo</a:t>
            </a:r>
          </a:p>
          <a:p>
            <a:pPr lvl="1"/>
            <a:r>
              <a:rPr lang="pt-BR" dirty="0"/>
              <a:t>Softwares</a:t>
            </a:r>
          </a:p>
          <a:p>
            <a:pPr lvl="2"/>
            <a:r>
              <a:rPr lang="pt-BR" dirty="0"/>
              <a:t>Funcionamento simultâneo de programas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51</a:t>
            </a:fld>
            <a:endParaRPr lang="pt-BR"/>
          </a:p>
        </p:txBody>
      </p:sp>
    </p:spTree>
    <p:extLst>
      <p:ext uri="{BB962C8B-B14F-4D97-AF65-F5344CB8AC3E}">
        <p14:creationId xmlns:p14="http://schemas.microsoft.com/office/powerpoint/2010/main" val="26032132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Operacionais</a:t>
            </a:r>
          </a:p>
        </p:txBody>
      </p:sp>
      <p:sp>
        <p:nvSpPr>
          <p:cNvPr id="3" name="Espaço Reservado para Conteúdo 2"/>
          <p:cNvSpPr>
            <a:spLocks noGrp="1"/>
          </p:cNvSpPr>
          <p:nvPr>
            <p:ph idx="1"/>
          </p:nvPr>
        </p:nvSpPr>
        <p:spPr/>
        <p:txBody>
          <a:bodyPr/>
          <a:lstStyle/>
          <a:p>
            <a:r>
              <a:rPr lang="pt-BR" dirty="0"/>
              <a:t>Windows</a:t>
            </a:r>
          </a:p>
          <a:p>
            <a:pPr lvl="1"/>
            <a:r>
              <a:rPr lang="pt-BR" dirty="0"/>
              <a:t>1.0 – 1985 – 1440K</a:t>
            </a:r>
          </a:p>
          <a:p>
            <a:pPr lvl="1"/>
            <a:r>
              <a:rPr lang="pt-BR" dirty="0"/>
              <a:t>95</a:t>
            </a:r>
          </a:p>
          <a:p>
            <a:pPr lvl="1"/>
            <a:r>
              <a:rPr lang="pt-BR" dirty="0"/>
              <a:t>98</a:t>
            </a:r>
          </a:p>
          <a:p>
            <a:pPr lvl="1"/>
            <a:r>
              <a:rPr lang="pt-BR" dirty="0"/>
              <a:t>2000</a:t>
            </a:r>
          </a:p>
          <a:p>
            <a:pPr lvl="1"/>
            <a:r>
              <a:rPr lang="pt-BR" dirty="0"/>
              <a:t>XP</a:t>
            </a:r>
          </a:p>
          <a:p>
            <a:pPr lvl="1"/>
            <a:r>
              <a:rPr lang="pt-BR" dirty="0"/>
              <a:t>Vista</a:t>
            </a:r>
          </a:p>
          <a:p>
            <a:pPr lvl="1"/>
            <a:r>
              <a:rPr lang="pt-BR" dirty="0"/>
              <a:t>7</a:t>
            </a:r>
          </a:p>
          <a:p>
            <a:pPr lvl="1"/>
            <a:r>
              <a:rPr lang="pt-BR" dirty="0"/>
              <a:t>8</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52</a:t>
            </a:fld>
            <a:endParaRPr lang="pt-BR"/>
          </a:p>
        </p:txBody>
      </p:sp>
    </p:spTree>
    <p:extLst>
      <p:ext uri="{BB962C8B-B14F-4D97-AF65-F5344CB8AC3E}">
        <p14:creationId xmlns:p14="http://schemas.microsoft.com/office/powerpoint/2010/main" val="3440818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53</a:t>
            </a:fld>
            <a:endParaRPr lang="pt-BR"/>
          </a:p>
        </p:txBody>
      </p:sp>
      <p:pic>
        <p:nvPicPr>
          <p:cNvPr id="11266" name="Picture 2"/>
          <p:cNvPicPr>
            <a:picLocks noChangeAspect="1" noChangeArrowheads="1"/>
          </p:cNvPicPr>
          <p:nvPr/>
        </p:nvPicPr>
        <p:blipFill>
          <a:blip r:embed="rId2" cstate="email"/>
          <a:srcRect/>
          <a:stretch>
            <a:fillRect/>
          </a:stretch>
        </p:blipFill>
        <p:spPr bwMode="auto">
          <a:xfrm>
            <a:off x="214314" y="209986"/>
            <a:ext cx="8858280" cy="6648038"/>
          </a:xfrm>
          <a:prstGeom prst="rect">
            <a:avLst/>
          </a:prstGeom>
          <a:noFill/>
          <a:ln w="9525">
            <a:noFill/>
            <a:miter lim="800000"/>
            <a:headEnd/>
            <a:tailEnd/>
          </a:ln>
          <a:effectLst/>
        </p:spPr>
      </p:pic>
    </p:spTree>
    <p:extLst>
      <p:ext uri="{BB962C8B-B14F-4D97-AF65-F5344CB8AC3E}">
        <p14:creationId xmlns:p14="http://schemas.microsoft.com/office/powerpoint/2010/main" val="3956712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54</a:t>
            </a:fld>
            <a:endParaRPr lang="pt-BR"/>
          </a:p>
        </p:txBody>
      </p:sp>
      <p:pic>
        <p:nvPicPr>
          <p:cNvPr id="10242" name="Picture 2"/>
          <p:cNvPicPr>
            <a:picLocks noChangeAspect="1" noChangeArrowheads="1"/>
          </p:cNvPicPr>
          <p:nvPr/>
        </p:nvPicPr>
        <p:blipFill>
          <a:blip r:embed="rId2"/>
          <a:srcRect/>
          <a:stretch>
            <a:fillRect/>
          </a:stretch>
        </p:blipFill>
        <p:spPr bwMode="auto">
          <a:xfrm>
            <a:off x="0" y="-24"/>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213782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email"/>
          <a:srcRect/>
          <a:stretch>
            <a:fillRect/>
          </a:stretch>
        </p:blipFill>
        <p:spPr bwMode="auto">
          <a:xfrm>
            <a:off x="285748" y="0"/>
            <a:ext cx="8572500" cy="685800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cstate="email"/>
          <a:srcRect/>
          <a:stretch>
            <a:fillRect/>
          </a:stretch>
        </p:blipFill>
        <p:spPr bwMode="auto">
          <a:xfrm>
            <a:off x="285720" y="0"/>
            <a:ext cx="8572500" cy="6858000"/>
          </a:xfrm>
          <a:prstGeom prst="rect">
            <a:avLst/>
          </a:prstGeom>
          <a:noFill/>
          <a:ln w="9525">
            <a:noFill/>
            <a:miter lim="800000"/>
            <a:headEnd/>
            <a:tailEnd/>
          </a:ln>
          <a:effectLst/>
        </p:spPr>
      </p:pic>
      <p:pic>
        <p:nvPicPr>
          <p:cNvPr id="12298" name="Picture 10"/>
          <p:cNvPicPr>
            <a:picLocks noChangeAspect="1" noChangeArrowheads="1"/>
          </p:cNvPicPr>
          <p:nvPr/>
        </p:nvPicPr>
        <p:blipFill>
          <a:blip r:embed="rId4" cstate="email"/>
          <a:srcRect/>
          <a:stretch>
            <a:fillRect/>
          </a:stretch>
        </p:blipFill>
        <p:spPr bwMode="auto">
          <a:xfrm>
            <a:off x="395536" y="-24"/>
            <a:ext cx="8572500" cy="6858000"/>
          </a:xfrm>
          <a:prstGeom prst="rect">
            <a:avLst/>
          </a:prstGeom>
          <a:noFill/>
          <a:ln w="9525">
            <a:noFill/>
            <a:miter lim="800000"/>
            <a:headEnd/>
            <a:tailEnd/>
          </a:ln>
          <a:effectLst/>
        </p:spPr>
      </p:pic>
    </p:spTree>
    <p:extLst>
      <p:ext uri="{BB962C8B-B14F-4D97-AF65-F5344CB8AC3E}">
        <p14:creationId xmlns:p14="http://schemas.microsoft.com/office/powerpoint/2010/main" val="350675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 calcmode="lin" valueType="num">
                                      <p:cBhvr additive="base">
                                        <p:cTn id="13" dur="500" fill="hold"/>
                                        <p:tgtEl>
                                          <p:spTgt spid="12291"/>
                                        </p:tgtEl>
                                        <p:attrNameLst>
                                          <p:attrName>ppt_x</p:attrName>
                                        </p:attrNameLst>
                                      </p:cBhvr>
                                      <p:tavLst>
                                        <p:tav tm="0">
                                          <p:val>
                                            <p:strVal val="#ppt_x"/>
                                          </p:val>
                                        </p:tav>
                                        <p:tav tm="100000">
                                          <p:val>
                                            <p:strVal val="#ppt_x"/>
                                          </p:val>
                                        </p:tav>
                                      </p:tavLst>
                                    </p:anim>
                                    <p:anim calcmode="lin" valueType="num">
                                      <p:cBhvr additive="base">
                                        <p:cTn id="14"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8"/>
                                        </p:tgtEl>
                                        <p:attrNameLst>
                                          <p:attrName>style.visibility</p:attrName>
                                        </p:attrNameLst>
                                      </p:cBhvr>
                                      <p:to>
                                        <p:strVal val="visible"/>
                                      </p:to>
                                    </p:set>
                                    <p:anim calcmode="lin" valueType="num">
                                      <p:cBhvr additive="base">
                                        <p:cTn id="19" dur="500" fill="hold"/>
                                        <p:tgtEl>
                                          <p:spTgt spid="12298"/>
                                        </p:tgtEl>
                                        <p:attrNameLst>
                                          <p:attrName>ppt_x</p:attrName>
                                        </p:attrNameLst>
                                      </p:cBhvr>
                                      <p:tavLst>
                                        <p:tav tm="0">
                                          <p:val>
                                            <p:strVal val="#ppt_x"/>
                                          </p:val>
                                        </p:tav>
                                        <p:tav tm="100000">
                                          <p:val>
                                            <p:strVal val="#ppt_x"/>
                                          </p:val>
                                        </p:tav>
                                      </p:tavLst>
                                    </p:anim>
                                    <p:anim calcmode="lin" valueType="num">
                                      <p:cBhvr additive="base">
                                        <p:cTn id="20" dur="500" fill="hold"/>
                                        <p:tgtEl>
                                          <p:spTgt spid="12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COMPATIBILIDADE</a:t>
            </a: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56</a:t>
            </a:fld>
            <a:endParaRPr lang="pt-BR"/>
          </a:p>
        </p:txBody>
      </p:sp>
      <p:pic>
        <p:nvPicPr>
          <p:cNvPr id="13314" name="Picture 2"/>
          <p:cNvPicPr>
            <a:picLocks noChangeAspect="1" noChangeArrowheads="1"/>
          </p:cNvPicPr>
          <p:nvPr/>
        </p:nvPicPr>
        <p:blipFill>
          <a:blip r:embed="rId2"/>
          <a:srcRect/>
          <a:stretch>
            <a:fillRect/>
          </a:stretch>
        </p:blipFill>
        <p:spPr bwMode="auto">
          <a:xfrm>
            <a:off x="0" y="-48"/>
            <a:ext cx="8572560" cy="6858048"/>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0" y="-57173"/>
            <a:ext cx="8643966" cy="6915173"/>
          </a:xfrm>
          <a:prstGeom prst="rect">
            <a:avLst/>
          </a:prstGeom>
          <a:noFill/>
          <a:ln w="9525">
            <a:noFill/>
            <a:miter lim="800000"/>
            <a:headEnd/>
            <a:tailEnd/>
          </a:ln>
          <a:effectLst/>
        </p:spPr>
      </p:pic>
    </p:spTree>
    <p:extLst>
      <p:ext uri="{BB962C8B-B14F-4D97-AF65-F5344CB8AC3E}">
        <p14:creationId xmlns:p14="http://schemas.microsoft.com/office/powerpoint/2010/main" val="11589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gtEl>
                                        <p:attrNameLst>
                                          <p:attrName>style.visibility</p:attrName>
                                        </p:attrNameLst>
                                      </p:cBhvr>
                                      <p:to>
                                        <p:strVal val="visible"/>
                                      </p:to>
                                    </p:set>
                                    <p:anim calcmode="lin" valueType="num">
                                      <p:cBhvr additive="base">
                                        <p:cTn id="13" dur="500" fill="hold"/>
                                        <p:tgtEl>
                                          <p:spTgt spid="13315"/>
                                        </p:tgtEl>
                                        <p:attrNameLst>
                                          <p:attrName>ppt_x</p:attrName>
                                        </p:attrNameLst>
                                      </p:cBhvr>
                                      <p:tavLst>
                                        <p:tav tm="0">
                                          <p:val>
                                            <p:strVal val="#ppt_x"/>
                                          </p:val>
                                        </p:tav>
                                        <p:tav tm="100000">
                                          <p:val>
                                            <p:strVal val="#ppt_x"/>
                                          </p:val>
                                        </p:tav>
                                      </p:tavLst>
                                    </p:anim>
                                    <p:anim calcmode="lin" valueType="num">
                                      <p:cBhvr additive="base">
                                        <p:cTn id="14"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Operacionais</a:t>
            </a:r>
          </a:p>
        </p:txBody>
      </p:sp>
      <p:sp>
        <p:nvSpPr>
          <p:cNvPr id="3" name="Espaço Reservado para Conteúdo 2"/>
          <p:cNvSpPr>
            <a:spLocks noGrp="1"/>
          </p:cNvSpPr>
          <p:nvPr>
            <p:ph idx="1"/>
          </p:nvPr>
        </p:nvSpPr>
        <p:spPr/>
        <p:txBody>
          <a:bodyPr/>
          <a:lstStyle/>
          <a:p>
            <a:r>
              <a:rPr lang="pt-BR" dirty="0"/>
              <a:t>Mac OS</a:t>
            </a:r>
          </a:p>
          <a:p>
            <a:pPr lvl="1"/>
            <a:r>
              <a:rPr lang="pt-BR" dirty="0"/>
              <a:t>MAC OSX</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57</a:t>
            </a:fld>
            <a:endParaRPr lang="pt-BR"/>
          </a:p>
        </p:txBody>
      </p:sp>
    </p:spTree>
    <p:extLst>
      <p:ext uri="{BB962C8B-B14F-4D97-AF65-F5344CB8AC3E}">
        <p14:creationId xmlns:p14="http://schemas.microsoft.com/office/powerpoint/2010/main" val="3304715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58</a:t>
            </a:fld>
            <a:endParaRPr lang="pt-BR"/>
          </a:p>
        </p:txBody>
      </p:sp>
      <p:pic>
        <p:nvPicPr>
          <p:cNvPr id="6146" name="Picture 2">
            <a:hlinkClick r:id="rId2" action="ppaction://hlinkfile"/>
          </p:cNvPr>
          <p:cNvPicPr>
            <a:picLocks noChangeAspect="1" noChangeArrowheads="1"/>
          </p:cNvPicPr>
          <p:nvPr/>
        </p:nvPicPr>
        <p:blipFill>
          <a:blip r:embed="rId3"/>
          <a:srcRect/>
          <a:stretch>
            <a:fillRect/>
          </a:stretch>
        </p:blipFill>
        <p:spPr bwMode="auto">
          <a:xfrm>
            <a:off x="476250" y="866775"/>
            <a:ext cx="8191500" cy="5124450"/>
          </a:xfrm>
          <a:prstGeom prst="rect">
            <a:avLst/>
          </a:prstGeom>
          <a:noFill/>
          <a:ln w="9525">
            <a:noFill/>
            <a:miter lim="800000"/>
            <a:headEnd/>
            <a:tailEnd/>
          </a:ln>
          <a:effectLst/>
        </p:spPr>
      </p:pic>
    </p:spTree>
    <p:extLst>
      <p:ext uri="{BB962C8B-B14F-4D97-AF65-F5344CB8AC3E}">
        <p14:creationId xmlns:p14="http://schemas.microsoft.com/office/powerpoint/2010/main" val="3669288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Operacionais</a:t>
            </a:r>
          </a:p>
        </p:txBody>
      </p:sp>
      <p:sp>
        <p:nvSpPr>
          <p:cNvPr id="3" name="Espaço Reservado para Conteúdo 2"/>
          <p:cNvSpPr>
            <a:spLocks noGrp="1"/>
          </p:cNvSpPr>
          <p:nvPr>
            <p:ph idx="1"/>
          </p:nvPr>
        </p:nvSpPr>
        <p:spPr>
          <a:xfrm>
            <a:off x="457200" y="1882808"/>
            <a:ext cx="3466728" cy="4572000"/>
          </a:xfrm>
        </p:spPr>
        <p:txBody>
          <a:bodyPr/>
          <a:lstStyle/>
          <a:p>
            <a:r>
              <a:rPr lang="pt-BR" dirty="0"/>
              <a:t>Linux</a:t>
            </a:r>
          </a:p>
          <a:p>
            <a:pPr lvl="1"/>
            <a:r>
              <a:rPr lang="pt-BR" dirty="0" err="1"/>
              <a:t>Red</a:t>
            </a:r>
            <a:r>
              <a:rPr lang="pt-BR" dirty="0"/>
              <a:t> </a:t>
            </a:r>
            <a:r>
              <a:rPr lang="pt-BR" dirty="0" err="1"/>
              <a:t>Hat</a:t>
            </a:r>
            <a:endParaRPr lang="pt-BR" dirty="0"/>
          </a:p>
          <a:p>
            <a:pPr lvl="1"/>
            <a:r>
              <a:rPr lang="pt-BR" dirty="0"/>
              <a:t>Mandrake</a:t>
            </a:r>
          </a:p>
          <a:p>
            <a:pPr lvl="1"/>
            <a:r>
              <a:rPr lang="pt-BR" dirty="0" err="1"/>
              <a:t>Mandriva</a:t>
            </a:r>
            <a:endParaRPr lang="pt-BR" dirty="0"/>
          </a:p>
          <a:p>
            <a:pPr lvl="1"/>
            <a:r>
              <a:rPr lang="pt-BR" dirty="0"/>
              <a:t>Conectiva</a:t>
            </a:r>
          </a:p>
          <a:p>
            <a:pPr lvl="1"/>
            <a:r>
              <a:rPr lang="pt-BR" dirty="0" err="1"/>
              <a:t>Slackware</a:t>
            </a:r>
            <a:endParaRPr lang="pt-BR" dirty="0"/>
          </a:p>
          <a:p>
            <a:pPr lvl="1"/>
            <a:r>
              <a:rPr lang="pt-BR" dirty="0" err="1"/>
              <a:t>Ubuntu</a:t>
            </a:r>
            <a:endParaRPr lang="pt-BR" dirty="0"/>
          </a:p>
          <a:p>
            <a:pPr lvl="1"/>
            <a:r>
              <a:rPr lang="pt-BR" dirty="0" err="1"/>
              <a:t>Kurumim</a:t>
            </a:r>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59</a:t>
            </a:fld>
            <a:endParaRPr lang="pt-BR"/>
          </a:p>
        </p:txBody>
      </p:sp>
      <p:pic>
        <p:nvPicPr>
          <p:cNvPr id="10244" name="Picture 4" descr="http://prn.fm/wp-content/uploads/2012/03/blue_play-button.png">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068960"/>
            <a:ext cx="15841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88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Aplicativos gerenciais</a:t>
            </a:r>
          </a:p>
        </p:txBody>
      </p:sp>
      <p:sp>
        <p:nvSpPr>
          <p:cNvPr id="3" name="Espaço Reservado para Conteúdo 2"/>
          <p:cNvSpPr>
            <a:spLocks noGrp="1"/>
          </p:cNvSpPr>
          <p:nvPr>
            <p:ph idx="1"/>
          </p:nvPr>
        </p:nvSpPr>
        <p:spPr/>
        <p:txBody>
          <a:bodyPr/>
          <a:lstStyle/>
          <a:p>
            <a:r>
              <a:rPr lang="pt-BR" dirty="0"/>
              <a:t>Softwares de uso genérico;</a:t>
            </a:r>
          </a:p>
          <a:p>
            <a:endParaRPr lang="pt-BR" dirty="0"/>
          </a:p>
          <a:p>
            <a:r>
              <a:rPr lang="pt-BR" dirty="0"/>
              <a:t>Voltado para solução de problemas em que a necessidade de todos os usuários são comuns.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a:t>
            </a:fld>
            <a:endParaRPr lang="pt-BR"/>
          </a:p>
        </p:txBody>
      </p:sp>
    </p:spTree>
    <p:extLst>
      <p:ext uri="{BB962C8B-B14F-4D97-AF65-F5344CB8AC3E}">
        <p14:creationId xmlns:p14="http://schemas.microsoft.com/office/powerpoint/2010/main" val="1613765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60</a:t>
            </a:fld>
            <a:endParaRPr lang="pt-BR"/>
          </a:p>
        </p:txBody>
      </p:sp>
      <p:pic>
        <p:nvPicPr>
          <p:cNvPr id="7" name="Picture 2"/>
          <p:cNvPicPr>
            <a:picLocks noChangeAspect="1" noChangeArrowheads="1"/>
          </p:cNvPicPr>
          <p:nvPr/>
        </p:nvPicPr>
        <p:blipFill>
          <a:blip r:embed="rId2"/>
          <a:srcRect/>
          <a:stretch>
            <a:fillRect/>
          </a:stretch>
        </p:blipFill>
        <p:spPr bwMode="auto">
          <a:xfrm>
            <a:off x="500034" y="1071546"/>
            <a:ext cx="7620000" cy="4762500"/>
          </a:xfrm>
          <a:prstGeom prst="rect">
            <a:avLst/>
          </a:prstGeom>
          <a:noFill/>
          <a:ln w="9525">
            <a:noFill/>
            <a:miter lim="800000"/>
            <a:headEnd/>
            <a:tailEnd/>
          </a:ln>
          <a:effectLst/>
        </p:spPr>
      </p:pic>
    </p:spTree>
    <p:extLst>
      <p:ext uri="{BB962C8B-B14F-4D97-AF65-F5344CB8AC3E}">
        <p14:creationId xmlns:p14="http://schemas.microsoft.com/office/powerpoint/2010/main" val="4012316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61</a:t>
            </a:fld>
            <a:endParaRPr lang="pt-BR"/>
          </a:p>
        </p:txBody>
      </p:sp>
      <p:pic>
        <p:nvPicPr>
          <p:cNvPr id="7" name="Picture 4"/>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8" name="Retângulo 7"/>
          <p:cNvSpPr/>
          <p:nvPr/>
        </p:nvSpPr>
        <p:spPr>
          <a:xfrm>
            <a:off x="571504" y="87868"/>
            <a:ext cx="3929090" cy="369332"/>
          </a:xfrm>
          <a:prstGeom prst="rect">
            <a:avLst/>
          </a:prstGeom>
        </p:spPr>
        <p:txBody>
          <a:bodyPr wrap="square">
            <a:spAutoFit/>
          </a:bodyPr>
          <a:lstStyle/>
          <a:p>
            <a:pPr lvl="1"/>
            <a:r>
              <a:rPr lang="pt-BR" dirty="0" err="1">
                <a:ln w="18415" cmpd="sng">
                  <a:solidFill>
                    <a:srgbClr val="FFFFFF"/>
                  </a:solidFill>
                  <a:prstDash val="solid"/>
                </a:ln>
                <a:solidFill>
                  <a:srgbClr val="FFFFFF"/>
                </a:solidFill>
                <a:effectLst>
                  <a:outerShdw blurRad="63500" dir="3600000" algn="tl" rotWithShape="0">
                    <a:srgbClr val="000000">
                      <a:alpha val="70000"/>
                    </a:srgbClr>
                  </a:outerShdw>
                </a:effectLst>
              </a:rPr>
              <a:t>Slackware</a:t>
            </a:r>
            <a:endParaRPr lang="pt-BR"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307567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62</a:t>
            </a:fld>
            <a:endParaRPr lang="pt-BR"/>
          </a:p>
        </p:txBody>
      </p:sp>
      <p:pic>
        <p:nvPicPr>
          <p:cNvPr id="2050" name="Picture 2"/>
          <p:cNvPicPr>
            <a:picLocks noChangeAspect="1" noChangeArrowheads="1"/>
          </p:cNvPicPr>
          <p:nvPr/>
        </p:nvPicPr>
        <p:blipFill>
          <a:blip r:embed="rId2"/>
          <a:srcRect/>
          <a:stretch>
            <a:fillRect/>
          </a:stretch>
        </p:blipFill>
        <p:spPr bwMode="auto">
          <a:xfrm>
            <a:off x="500034" y="214290"/>
            <a:ext cx="8643966" cy="6482975"/>
          </a:xfrm>
          <a:prstGeom prst="rect">
            <a:avLst/>
          </a:prstGeom>
          <a:noFill/>
          <a:ln w="9525">
            <a:noFill/>
            <a:miter lim="800000"/>
            <a:headEnd/>
            <a:tailEnd/>
          </a:ln>
          <a:effectLst/>
        </p:spPr>
      </p:pic>
      <p:sp>
        <p:nvSpPr>
          <p:cNvPr id="8" name="Retângulo 7"/>
          <p:cNvSpPr/>
          <p:nvPr/>
        </p:nvSpPr>
        <p:spPr>
          <a:xfrm>
            <a:off x="571504" y="87868"/>
            <a:ext cx="3929090" cy="369332"/>
          </a:xfrm>
          <a:prstGeom prst="rect">
            <a:avLst/>
          </a:prstGeom>
        </p:spPr>
        <p:txBody>
          <a:bodyPr wrap="square">
            <a:spAutoFit/>
          </a:bodyPr>
          <a:lstStyle/>
          <a:p>
            <a:pPr lvl="1"/>
            <a:r>
              <a:rPr lang="pt-BR" dirty="0" err="1">
                <a:ln w="18415" cmpd="sng">
                  <a:solidFill>
                    <a:srgbClr val="FFFFFF"/>
                  </a:solidFill>
                  <a:prstDash val="solid"/>
                </a:ln>
                <a:solidFill>
                  <a:srgbClr val="FFFFFF"/>
                </a:solidFill>
                <a:effectLst>
                  <a:outerShdw blurRad="63500" dir="3600000" algn="tl" rotWithShape="0">
                    <a:srgbClr val="000000">
                      <a:alpha val="70000"/>
                    </a:srgbClr>
                  </a:outerShdw>
                </a:effectLst>
              </a:rPr>
              <a:t>Red</a:t>
            </a:r>
            <a:r>
              <a:rPr lang="pt-BR"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pt-BR" dirty="0" err="1">
                <a:ln w="18415" cmpd="sng">
                  <a:solidFill>
                    <a:srgbClr val="FFFFFF"/>
                  </a:solidFill>
                  <a:prstDash val="solid"/>
                </a:ln>
                <a:solidFill>
                  <a:srgbClr val="FFFFFF"/>
                </a:solidFill>
                <a:effectLst>
                  <a:outerShdw blurRad="63500" dir="3600000" algn="tl" rotWithShape="0">
                    <a:srgbClr val="000000">
                      <a:alpha val="70000"/>
                    </a:srgbClr>
                  </a:outerShdw>
                </a:effectLst>
              </a:rPr>
              <a:t>hat</a:t>
            </a:r>
            <a:endParaRPr lang="pt-BR"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258422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63</a:t>
            </a:fld>
            <a:endParaRPr lang="pt-BR"/>
          </a:p>
        </p:txBody>
      </p:sp>
      <p:pic>
        <p:nvPicPr>
          <p:cNvPr id="5122" name="Picture 2"/>
          <p:cNvPicPr>
            <a:picLocks noChangeAspect="1" noChangeArrowheads="1"/>
          </p:cNvPicPr>
          <p:nvPr/>
        </p:nvPicPr>
        <p:blipFill>
          <a:blip r:embed="rId2"/>
          <a:srcRect/>
          <a:stretch>
            <a:fillRect/>
          </a:stretch>
        </p:blipFill>
        <p:spPr bwMode="auto">
          <a:xfrm>
            <a:off x="762000" y="571500"/>
            <a:ext cx="7620000" cy="5715000"/>
          </a:xfrm>
          <a:prstGeom prst="rect">
            <a:avLst/>
          </a:prstGeom>
          <a:noFill/>
          <a:ln w="9525">
            <a:noFill/>
            <a:miter lim="800000"/>
            <a:headEnd/>
            <a:tailEnd/>
          </a:ln>
          <a:effectLst/>
        </p:spPr>
      </p:pic>
    </p:spTree>
    <p:extLst>
      <p:ext uri="{BB962C8B-B14F-4D97-AF65-F5344CB8AC3E}">
        <p14:creationId xmlns:p14="http://schemas.microsoft.com/office/powerpoint/2010/main" val="2453965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64</a:t>
            </a:fld>
            <a:endParaRPr lang="pt-BR"/>
          </a:p>
        </p:txBody>
      </p:sp>
      <p:pic>
        <p:nvPicPr>
          <p:cNvPr id="3074" name="Picture 2"/>
          <p:cNvPicPr>
            <a:picLocks noChangeAspect="1" noChangeArrowheads="1"/>
          </p:cNvPicPr>
          <p:nvPr/>
        </p:nvPicPr>
        <p:blipFill>
          <a:blip r:embed="rId2"/>
          <a:srcRect/>
          <a:stretch>
            <a:fillRect/>
          </a:stretch>
        </p:blipFill>
        <p:spPr bwMode="auto">
          <a:xfrm>
            <a:off x="762000" y="1047750"/>
            <a:ext cx="7620000" cy="4762500"/>
          </a:xfrm>
          <a:prstGeom prst="rect">
            <a:avLst/>
          </a:prstGeom>
          <a:noFill/>
          <a:ln w="9525">
            <a:noFill/>
            <a:miter lim="800000"/>
            <a:headEnd/>
            <a:tailEnd/>
          </a:ln>
          <a:effectLst/>
        </p:spPr>
      </p:pic>
    </p:spTree>
    <p:extLst>
      <p:ext uri="{BB962C8B-B14F-4D97-AF65-F5344CB8AC3E}">
        <p14:creationId xmlns:p14="http://schemas.microsoft.com/office/powerpoint/2010/main" val="429393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65</a:t>
            </a:fld>
            <a:endParaRPr lang="pt-BR"/>
          </a:p>
        </p:txBody>
      </p:sp>
      <p:pic>
        <p:nvPicPr>
          <p:cNvPr id="4098" name="Picture 2">
            <a:hlinkClick r:id="rId2" action="ppaction://hlinkfile"/>
          </p:cNvPr>
          <p:cNvPicPr>
            <a:picLocks noChangeAspect="1" noChangeArrowheads="1"/>
          </p:cNvPicPr>
          <p:nvPr/>
        </p:nvPicPr>
        <p:blipFill>
          <a:blip r:embed="rId3"/>
          <a:srcRect/>
          <a:stretch>
            <a:fillRect/>
          </a:stretch>
        </p:blipFill>
        <p:spPr bwMode="auto">
          <a:xfrm>
            <a:off x="762000" y="571500"/>
            <a:ext cx="7620000" cy="5715000"/>
          </a:xfrm>
          <a:prstGeom prst="rect">
            <a:avLst/>
          </a:prstGeom>
          <a:noFill/>
          <a:ln w="9525">
            <a:noFill/>
            <a:miter lim="800000"/>
            <a:headEnd/>
            <a:tailEnd/>
          </a:ln>
          <a:effectLst/>
        </p:spPr>
      </p:pic>
    </p:spTree>
    <p:extLst>
      <p:ext uri="{BB962C8B-B14F-4D97-AF65-F5344CB8AC3E}">
        <p14:creationId xmlns:p14="http://schemas.microsoft.com/office/powerpoint/2010/main" val="250022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Operacionais</a:t>
            </a:r>
          </a:p>
        </p:txBody>
      </p:sp>
      <p:sp>
        <p:nvSpPr>
          <p:cNvPr id="3" name="Espaço Reservado para Conteúdo 2"/>
          <p:cNvSpPr>
            <a:spLocks noGrp="1"/>
          </p:cNvSpPr>
          <p:nvPr>
            <p:ph idx="1"/>
          </p:nvPr>
        </p:nvSpPr>
        <p:spPr/>
        <p:txBody>
          <a:bodyPr/>
          <a:lstStyle/>
          <a:p>
            <a:r>
              <a:rPr lang="pt-BR" dirty="0"/>
              <a:t>Arquivos </a:t>
            </a:r>
          </a:p>
          <a:p>
            <a:pPr lvl="1"/>
            <a:r>
              <a:rPr lang="pt-BR" dirty="0"/>
              <a:t>Conjunto de dados</a:t>
            </a:r>
          </a:p>
          <a:p>
            <a:pPr lvl="1"/>
            <a:r>
              <a:rPr lang="pt-BR" dirty="0"/>
              <a:t>O nome é composto por nome e uma extensão</a:t>
            </a:r>
          </a:p>
          <a:p>
            <a:pPr lvl="2"/>
            <a:r>
              <a:rPr lang="pt-BR" dirty="0"/>
              <a:t>.</a:t>
            </a:r>
            <a:r>
              <a:rPr lang="pt-BR" dirty="0" err="1"/>
              <a:t>exe</a:t>
            </a:r>
            <a:r>
              <a:rPr lang="pt-BR" dirty="0"/>
              <a:t> – executáveis</a:t>
            </a:r>
          </a:p>
          <a:p>
            <a:pPr lvl="2"/>
            <a:r>
              <a:rPr lang="pt-BR" dirty="0"/>
              <a:t>.</a:t>
            </a:r>
            <a:r>
              <a:rPr lang="pt-BR" dirty="0" err="1"/>
              <a:t>doc</a:t>
            </a:r>
            <a:r>
              <a:rPr lang="pt-BR" dirty="0"/>
              <a:t> – </a:t>
            </a:r>
            <a:r>
              <a:rPr lang="pt-BR" dirty="0" err="1"/>
              <a:t>word</a:t>
            </a:r>
            <a:endParaRPr lang="pt-BR" dirty="0"/>
          </a:p>
          <a:p>
            <a:pPr lvl="2"/>
            <a:r>
              <a:rPr lang="pt-BR" dirty="0"/>
              <a:t>.</a:t>
            </a:r>
            <a:r>
              <a:rPr lang="pt-BR" dirty="0" err="1"/>
              <a:t>jpg</a:t>
            </a:r>
            <a:r>
              <a:rPr lang="pt-BR" dirty="0"/>
              <a:t> – imagem</a:t>
            </a:r>
          </a:p>
          <a:p>
            <a:pPr lvl="2"/>
            <a:r>
              <a:rPr lang="pt-BR" dirty="0"/>
              <a:t>.</a:t>
            </a:r>
            <a:r>
              <a:rPr lang="pt-BR" dirty="0" err="1"/>
              <a:t>avi</a:t>
            </a:r>
            <a:r>
              <a:rPr lang="pt-BR" dirty="0"/>
              <a:t> – vídeo</a:t>
            </a:r>
          </a:p>
          <a:p>
            <a:pPr lvl="2"/>
            <a:r>
              <a:rPr lang="pt-BR" dirty="0"/>
              <a:t>.</a:t>
            </a:r>
            <a:r>
              <a:rPr lang="pt-BR" dirty="0" err="1"/>
              <a:t>pdf</a:t>
            </a:r>
            <a:r>
              <a:rPr lang="pt-BR" dirty="0"/>
              <a:t> – Adobe </a:t>
            </a:r>
            <a:r>
              <a:rPr lang="pt-BR" dirty="0" err="1"/>
              <a:t>Reader</a:t>
            </a:r>
            <a:endParaRPr lang="pt-BR" dirty="0"/>
          </a:p>
          <a:p>
            <a:pPr lvl="1"/>
            <a:endParaRPr lang="pt-BR" dirty="0"/>
          </a:p>
          <a:p>
            <a:pPr lvl="1"/>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66</a:t>
            </a:fld>
            <a:endParaRPr lang="pt-BR"/>
          </a:p>
        </p:txBody>
      </p:sp>
    </p:spTree>
    <p:extLst>
      <p:ext uri="{BB962C8B-B14F-4D97-AF65-F5344CB8AC3E}">
        <p14:creationId xmlns:p14="http://schemas.microsoft.com/office/powerpoint/2010/main" val="1544066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67</a:t>
            </a:fld>
            <a:endParaRPr lang="pt-BR"/>
          </a:p>
        </p:txBody>
      </p:sp>
      <p:pic>
        <p:nvPicPr>
          <p:cNvPr id="14338" name="Picture 2"/>
          <p:cNvPicPr>
            <a:picLocks noChangeAspect="1" noChangeArrowheads="1"/>
          </p:cNvPicPr>
          <p:nvPr/>
        </p:nvPicPr>
        <p:blipFill>
          <a:blip r:embed="rId2"/>
          <a:srcRect/>
          <a:stretch>
            <a:fillRect/>
          </a:stretch>
        </p:blipFill>
        <p:spPr bwMode="auto">
          <a:xfrm>
            <a:off x="357158" y="57126"/>
            <a:ext cx="8501122" cy="6800898"/>
          </a:xfrm>
          <a:prstGeom prst="rect">
            <a:avLst/>
          </a:prstGeom>
          <a:noFill/>
          <a:ln w="9525">
            <a:noFill/>
            <a:miter lim="800000"/>
            <a:headEnd/>
            <a:tailEnd/>
          </a:ln>
          <a:effectLst/>
        </p:spPr>
      </p:pic>
    </p:spTree>
    <p:extLst>
      <p:ext uri="{BB962C8B-B14F-4D97-AF65-F5344CB8AC3E}">
        <p14:creationId xmlns:p14="http://schemas.microsoft.com/office/powerpoint/2010/main" val="2349768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68</a:t>
            </a:fld>
            <a:endParaRPr lang="pt-BR"/>
          </a:p>
        </p:txBody>
      </p:sp>
      <p:sp>
        <p:nvSpPr>
          <p:cNvPr id="5" name="Retângulo 4"/>
          <p:cNvSpPr/>
          <p:nvPr/>
        </p:nvSpPr>
        <p:spPr>
          <a:xfrm>
            <a:off x="2765510" y="2428868"/>
            <a:ext cx="3735317" cy="1446550"/>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Softwares </a:t>
            </a:r>
          </a:p>
          <a:p>
            <a:pPr algn="ctr"/>
            <a:r>
              <a:rPr lang="pt-BR" sz="4400" b="1" cap="all" dirty="0">
                <a:ln w="0"/>
                <a:effectLst>
                  <a:reflection blurRad="12700" stA="50000" endPos="50000" dist="5000" dir="5400000" sy="-100000" rotWithShape="0"/>
                </a:effectLst>
              </a:rPr>
              <a:t>APLICATIVOS</a:t>
            </a:r>
          </a:p>
        </p:txBody>
      </p:sp>
    </p:spTree>
    <p:extLst>
      <p:ext uri="{BB962C8B-B14F-4D97-AF65-F5344CB8AC3E}">
        <p14:creationId xmlns:p14="http://schemas.microsoft.com/office/powerpoint/2010/main" val="1262822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Aplicativos</a:t>
            </a:r>
          </a:p>
        </p:txBody>
      </p:sp>
      <p:sp>
        <p:nvSpPr>
          <p:cNvPr id="3" name="Espaço Reservado para Conteúdo 2"/>
          <p:cNvSpPr>
            <a:spLocks noGrp="1"/>
          </p:cNvSpPr>
          <p:nvPr>
            <p:ph idx="1"/>
          </p:nvPr>
        </p:nvSpPr>
        <p:spPr/>
        <p:txBody>
          <a:bodyPr>
            <a:normAutofit/>
          </a:bodyPr>
          <a:lstStyle/>
          <a:p>
            <a:r>
              <a:rPr lang="pt-BR" dirty="0"/>
              <a:t>Um software tem por objetivo permitir ao usuário fazer uma ou mais tarefas específicas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69</a:t>
            </a:fld>
            <a:endParaRPr lang="pt-BR"/>
          </a:p>
        </p:txBody>
      </p:sp>
      <p:pic>
        <p:nvPicPr>
          <p:cNvPr id="16386" name="Picture 2"/>
          <p:cNvPicPr>
            <a:picLocks noChangeAspect="1" noChangeArrowheads="1"/>
          </p:cNvPicPr>
          <p:nvPr/>
        </p:nvPicPr>
        <p:blipFill>
          <a:blip r:embed="rId2" cstate="email"/>
          <a:srcRect/>
          <a:stretch>
            <a:fillRect/>
          </a:stretch>
        </p:blipFill>
        <p:spPr bwMode="auto">
          <a:xfrm>
            <a:off x="5214942" y="3000372"/>
            <a:ext cx="3533893" cy="2909984"/>
          </a:xfrm>
          <a:prstGeom prst="rect">
            <a:avLst/>
          </a:prstGeom>
          <a:noFill/>
          <a:ln w="9525">
            <a:noFill/>
            <a:miter lim="800000"/>
            <a:headEnd/>
            <a:tailEnd/>
          </a:ln>
          <a:effectLst/>
        </p:spPr>
      </p:pic>
      <p:pic>
        <p:nvPicPr>
          <p:cNvPr id="16388" name="Picture 4"/>
          <p:cNvPicPr>
            <a:picLocks noChangeAspect="1" noChangeArrowheads="1"/>
          </p:cNvPicPr>
          <p:nvPr/>
        </p:nvPicPr>
        <p:blipFill>
          <a:blip r:embed="rId3" cstate="email"/>
          <a:srcRect/>
          <a:stretch>
            <a:fillRect/>
          </a:stretch>
        </p:blipFill>
        <p:spPr bwMode="auto">
          <a:xfrm>
            <a:off x="4143372" y="3429000"/>
            <a:ext cx="2539519" cy="2676526"/>
          </a:xfrm>
          <a:prstGeom prst="rect">
            <a:avLst/>
          </a:prstGeom>
          <a:noFill/>
          <a:ln w="9525">
            <a:noFill/>
            <a:miter lim="800000"/>
            <a:headEnd/>
            <a:tailEnd/>
          </a:ln>
          <a:effectLst/>
        </p:spPr>
      </p:pic>
      <p:pic>
        <p:nvPicPr>
          <p:cNvPr id="16390" name="Picture 6"/>
          <p:cNvPicPr>
            <a:picLocks noChangeAspect="1" noChangeArrowheads="1"/>
          </p:cNvPicPr>
          <p:nvPr/>
        </p:nvPicPr>
        <p:blipFill>
          <a:blip r:embed="rId4" cstate="email"/>
          <a:srcRect/>
          <a:stretch>
            <a:fillRect/>
          </a:stretch>
        </p:blipFill>
        <p:spPr bwMode="auto">
          <a:xfrm>
            <a:off x="5214942" y="4429132"/>
            <a:ext cx="2428867" cy="1897755"/>
          </a:xfrm>
          <a:prstGeom prst="rect">
            <a:avLst/>
          </a:prstGeom>
          <a:noFill/>
          <a:ln w="9525">
            <a:noFill/>
            <a:miter lim="800000"/>
            <a:headEnd/>
            <a:tailEnd/>
          </a:ln>
          <a:effectLst/>
        </p:spPr>
      </p:pic>
    </p:spTree>
    <p:extLst>
      <p:ext uri="{BB962C8B-B14F-4D97-AF65-F5344CB8AC3E}">
        <p14:creationId xmlns:p14="http://schemas.microsoft.com/office/powerpoint/2010/main" val="65311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Editores de Texto</a:t>
            </a:r>
          </a:p>
        </p:txBody>
      </p:sp>
      <p:sp>
        <p:nvSpPr>
          <p:cNvPr id="3" name="Espaço Reservado para Conteúdo 2"/>
          <p:cNvSpPr>
            <a:spLocks noGrp="1"/>
          </p:cNvSpPr>
          <p:nvPr>
            <p:ph idx="1"/>
          </p:nvPr>
        </p:nvSpPr>
        <p:spPr/>
        <p:txBody>
          <a:bodyPr/>
          <a:lstStyle/>
          <a:p>
            <a:r>
              <a:rPr lang="pt-BR" dirty="0"/>
              <a:t>Produzem documentos, cartas, malas-diretas, livros, etc.</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a:t>
            </a:fld>
            <a:endParaRPr lang="pt-BR"/>
          </a:p>
        </p:txBody>
      </p:sp>
      <p:pic>
        <p:nvPicPr>
          <p:cNvPr id="2050" name="Picture 2" descr="http://www.baycongroup.com/word2007/images/01_Word2007Scree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4762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3sl.ufpr.br/prd-suporte/manuais/html/manual_usuario/prd-office-wri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119" y="3212976"/>
            <a:ext cx="4748249" cy="33848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escolamicrofacil.com.br/img_cursos/img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195" y="4612035"/>
            <a:ext cx="1862336" cy="18623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1.gstatic.com/images?q=tbn:ANd9GcS1U5BmbhlC6vim-w26edZNkRz8W1oI3-8KtS5RWmLmtBtTZfZSb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1127638"/>
            <a:ext cx="1943100"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7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par>
                                <p:cTn id="16" presetID="10" presetClass="entr" presetSubtype="0" fill="hold" nodeType="with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SOFTWARES UTILITÁRIOS</a:t>
            </a:r>
          </a:p>
        </p:txBody>
      </p:sp>
      <p:sp>
        <p:nvSpPr>
          <p:cNvPr id="3" name="Espaço Reservado para Conteúdo 2"/>
          <p:cNvSpPr>
            <a:spLocks noGrp="1"/>
          </p:cNvSpPr>
          <p:nvPr>
            <p:ph idx="1"/>
          </p:nvPr>
        </p:nvSpPr>
        <p:spPr/>
        <p:txBody>
          <a:bodyPr/>
          <a:lstStyle/>
          <a:p>
            <a:r>
              <a:rPr lang="pt-BR" dirty="0"/>
              <a:t>São softwares de apoio ao Sistema Operacional.</a:t>
            </a:r>
          </a:p>
          <a:p>
            <a:endParaRPr lang="pt-BR" dirty="0"/>
          </a:p>
          <a:p>
            <a:pPr lvl="1"/>
            <a:r>
              <a:rPr lang="pt-BR" dirty="0"/>
              <a:t>Softwares de Cópia;</a:t>
            </a:r>
          </a:p>
          <a:p>
            <a:pPr lvl="1"/>
            <a:endParaRPr lang="pt-BR" dirty="0"/>
          </a:p>
          <a:p>
            <a:pPr lvl="1"/>
            <a:r>
              <a:rPr lang="pt-BR" dirty="0"/>
              <a:t>Softwares de Antivírus;</a:t>
            </a:r>
          </a:p>
          <a:p>
            <a:pPr lvl="1"/>
            <a:endParaRPr lang="pt-BR" dirty="0"/>
          </a:p>
          <a:p>
            <a:pPr lvl="1"/>
            <a:r>
              <a:rPr lang="pt-BR" dirty="0"/>
              <a:t>Softwares Compactadores;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70</a:t>
            </a:fld>
            <a:endParaRPr lang="pt-BR"/>
          </a:p>
        </p:txBody>
      </p:sp>
    </p:spTree>
    <p:extLst>
      <p:ext uri="{BB962C8B-B14F-4D97-AF65-F5344CB8AC3E}">
        <p14:creationId xmlns:p14="http://schemas.microsoft.com/office/powerpoint/2010/main" val="524504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
          <p:cNvSpPr>
            <a:spLocks noGrp="1" noChangeArrowheads="1"/>
          </p:cNvSpPr>
          <p:nvPr>
            <p:ph type="title"/>
          </p:nvPr>
        </p:nvSpPr>
        <p:spPr>
          <a:xfrm>
            <a:off x="0" y="-144463"/>
            <a:ext cx="9144000" cy="1219201"/>
          </a:xfrm>
        </p:spPr>
        <p:txBody>
          <a:bodyPr tIns="29988"/>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pt-BR"/>
              <a:t>Tipos de distribuições</a:t>
            </a:r>
          </a:p>
        </p:txBody>
      </p:sp>
      <p:sp>
        <p:nvSpPr>
          <p:cNvPr id="3076" name="Rectangle 2"/>
          <p:cNvSpPr>
            <a:spLocks noGrp="1" noChangeArrowheads="1"/>
          </p:cNvSpPr>
          <p:nvPr>
            <p:ph idx="1"/>
          </p:nvPr>
        </p:nvSpPr>
        <p:spPr>
          <a:xfrm>
            <a:off x="576263" y="1152525"/>
            <a:ext cx="8339137" cy="5675313"/>
          </a:xfrm>
        </p:spPr>
        <p:txBody>
          <a:bodyPr lIns="90000" tIns="46800" rIns="90000" bIns="46800"/>
          <a:lstStyle/>
          <a:p>
            <a:pPr marL="431800" indent="-323850" eaLnBrk="1">
              <a:lnSpc>
                <a:spcPct val="100000"/>
              </a:lnSpc>
              <a:buSzPct val="45000"/>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a:t>Freeware</a:t>
            </a: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a:t>Software Livre </a:t>
            </a: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p:txBody>
      </p:sp>
      <p:sp>
        <p:nvSpPr>
          <p:cNvPr id="3074" name="Espaço Reservado para Número de Slide 5"/>
          <p:cNvSpPr>
            <a:spLocks noGrp="1"/>
          </p:cNvSpPr>
          <p:nvPr>
            <p:ph type="sldNum" sz="quarter" idx="12"/>
          </p:nvPr>
        </p:nvSpPr>
        <p:spPr>
          <a:noFill/>
        </p:spPr>
        <p:txBody>
          <a:bodyPr/>
          <a:lstStyle>
            <a:lvl1pPr>
              <a:tabLst>
                <a:tab pos="723900" algn="l"/>
                <a:tab pos="1447800" algn="l"/>
              </a:tabLst>
              <a:defRPr sz="2400">
                <a:solidFill>
                  <a:schemeClr val="bg1"/>
                </a:solidFill>
                <a:latin typeface="Times New Roman" pitchFamily="16" charset="0"/>
                <a:ea typeface="Microsoft YaHei" charset="-122"/>
              </a:defRPr>
            </a:lvl1pPr>
            <a:lvl2pPr>
              <a:tabLst>
                <a:tab pos="723900" algn="l"/>
                <a:tab pos="1447800" algn="l"/>
              </a:tabLst>
              <a:defRPr sz="2400">
                <a:solidFill>
                  <a:schemeClr val="bg1"/>
                </a:solidFill>
                <a:latin typeface="Times New Roman" pitchFamily="16" charset="0"/>
                <a:ea typeface="Microsoft YaHei" charset="-122"/>
              </a:defRPr>
            </a:lvl2pPr>
            <a:lvl3pPr>
              <a:tabLst>
                <a:tab pos="723900" algn="l"/>
                <a:tab pos="1447800" algn="l"/>
              </a:tabLst>
              <a:defRPr sz="2400">
                <a:solidFill>
                  <a:schemeClr val="bg1"/>
                </a:solidFill>
                <a:latin typeface="Times New Roman" pitchFamily="16" charset="0"/>
                <a:ea typeface="Microsoft YaHei" charset="-122"/>
              </a:defRPr>
            </a:lvl3pPr>
            <a:lvl4pPr>
              <a:tabLst>
                <a:tab pos="723900" algn="l"/>
                <a:tab pos="1447800" algn="l"/>
              </a:tabLst>
              <a:defRPr sz="2400">
                <a:solidFill>
                  <a:schemeClr val="bg1"/>
                </a:solidFill>
                <a:latin typeface="Times New Roman" pitchFamily="16" charset="0"/>
                <a:ea typeface="Microsoft YaHei" charset="-122"/>
              </a:defRPr>
            </a:lvl4pPr>
            <a:lvl5pPr>
              <a:tabLst>
                <a:tab pos="723900" algn="l"/>
                <a:tab pos="14478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9pPr>
          </a:lstStyle>
          <a:p>
            <a:fld id="{D60D05C1-AD5A-4BF8-ABA7-F2C0852350BE}" type="slidenum">
              <a:rPr lang="pt-BR" sz="1400">
                <a:solidFill>
                  <a:srgbClr val="000000"/>
                </a:solidFill>
              </a:rPr>
              <a:pPr/>
              <a:t>71</a:t>
            </a:fld>
            <a:endParaRPr lang="pt-BR" sz="1400">
              <a:solidFill>
                <a:srgbClr val="000000"/>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1903413"/>
            <a:ext cx="1644650" cy="1695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1744663"/>
            <a:ext cx="1638300" cy="1782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4583113"/>
            <a:ext cx="2847975" cy="1609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650" y="4535488"/>
            <a:ext cx="1654175" cy="1728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97490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fill="hold" nodeType="clickEffect">
                                  <p:stCondLst>
                                    <p:cond delay="0"/>
                                  </p:stCondLst>
                                  <p:childTnLst>
                                    <p:set>
                                      <p:cBhvr additive="repl">
                                        <p:cTn id="6" dur="1" fill="hold">
                                          <p:stCondLst>
                                            <p:cond delay="0"/>
                                          </p:stCondLst>
                                        </p:cTn>
                                        <p:tgtEl>
                                          <p:spTgt spid="5123"/>
                                        </p:tgtEl>
                                        <p:attrNameLst>
                                          <p:attrName>style.visibility</p:attrName>
                                        </p:attrNameLst>
                                      </p:cBhvr>
                                      <p:to>
                                        <p:strVal val="visible"/>
                                      </p:to>
                                    </p:set>
                                    <p:animEffect transition="in" filter="fade">
                                      <p:cBhvr additive="repl">
                                        <p:cTn id="7" dur="800" decel="100000"/>
                                        <p:tgtEl>
                                          <p:spTgt spid="5123"/>
                                        </p:tgtEl>
                                      </p:cBhvr>
                                    </p:animEffect>
                                    <p:anim calcmode="lin" valueType="num">
                                      <p:cBhvr additive="repl">
                                        <p:cTn id="8" dur="800" decel="100000" fill="hold"/>
                                        <p:tgtEl>
                                          <p:spTgt spid="5123"/>
                                        </p:tgtEl>
                                        <p:attrNameLst>
                                          <p:attrName>r</p:attrName>
                                        </p:attrNameLst>
                                      </p:cBhvr>
                                      <p:tavLst>
                                        <p:tav tm="100000">
                                          <p:val>
                                            <p:strVal val="-90"/>
                                          </p:val>
                                        </p:tav>
                                        <p:tav>
                                          <p:val>
                                            <p:strVal val="0"/>
                                          </p:val>
                                        </p:tav>
                                      </p:tavLst>
                                    </p:anim>
                                    <p:anim calcmode="lin" valueType="num">
                                      <p:cBhvr additive="repl">
                                        <p:cTn id="9" dur="800" decel="100000" fill="hold"/>
                                        <p:tgtEl>
                                          <p:spTgt spid="5123"/>
                                        </p:tgtEl>
                                        <p:attrNameLst>
                                          <p:attrName>ppt_x</p:attrName>
                                        </p:attrNameLst>
                                      </p:cBhvr>
                                      <p:tavLst>
                                        <p:tav tm="100000">
                                          <p:val>
                                            <p:strVal val="#ppt_x+0.4"/>
                                          </p:val>
                                        </p:tav>
                                        <p:tav>
                                          <p:val>
                                            <p:strVal val="#ppt_x-0.05"/>
                                          </p:val>
                                        </p:tav>
                                      </p:tavLst>
                                    </p:anim>
                                    <p:anim calcmode="lin" valueType="num">
                                      <p:cBhvr additive="repl">
                                        <p:cTn id="10" dur="800" decel="100000" fill="hold"/>
                                        <p:tgtEl>
                                          <p:spTgt spid="5123"/>
                                        </p:tgtEl>
                                        <p:attrNameLst>
                                          <p:attrName>ppt_y</p:attrName>
                                        </p:attrNameLst>
                                      </p:cBhvr>
                                      <p:tavLst>
                                        <p:tav tm="100000">
                                          <p:val>
                                            <p:strVal val="#ppt_y-0.4"/>
                                          </p:val>
                                        </p:tav>
                                        <p:tav>
                                          <p:val>
                                            <p:strVal val="#ppt_y+0.1"/>
                                          </p:val>
                                        </p:tav>
                                      </p:tavLst>
                                    </p:anim>
                                    <p:anim calcmode="lin" valueType="num">
                                      <p:cBhvr additive="repl">
                                        <p:cTn id="11" dur="200" accel="100000" fill="hold">
                                          <p:stCondLst>
                                            <p:cond delay="800"/>
                                          </p:stCondLst>
                                        </p:cTn>
                                        <p:tgtEl>
                                          <p:spTgt spid="5123"/>
                                        </p:tgtEl>
                                        <p:attrNameLst>
                                          <p:attrName>ppt_x</p:attrName>
                                        </p:attrNameLst>
                                      </p:cBhvr>
                                      <p:tavLst>
                                        <p:tav tm="100000">
                                          <p:val>
                                            <p:strVal val="#ppt_x-0.05"/>
                                          </p:val>
                                        </p:tav>
                                        <p:tav>
                                          <p:val>
                                            <p:strVal val="#ppt_x"/>
                                          </p:val>
                                        </p:tav>
                                      </p:tavLst>
                                    </p:anim>
                                    <p:anim calcmode="lin" valueType="num">
                                      <p:cBhvr additive="repl">
                                        <p:cTn id="12" dur="200" accel="100000" fill="hold">
                                          <p:stCondLst>
                                            <p:cond delay="800"/>
                                          </p:stCondLst>
                                        </p:cTn>
                                        <p:tgtEl>
                                          <p:spTgt spid="5123"/>
                                        </p:tgtEl>
                                        <p:attrNameLst>
                                          <p:attrName>ppt_y</p:attrName>
                                        </p:attrNameLst>
                                      </p:cBhvr>
                                      <p:tavLst>
                                        <p:tav tm="100000">
                                          <p:val>
                                            <p:strVal val="#ppt_y+0.1"/>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fill="hold" nodeType="clickEffect">
                                  <p:stCondLst>
                                    <p:cond delay="0"/>
                                  </p:stCondLst>
                                  <p:childTnLst>
                                    <p:set>
                                      <p:cBhvr additive="repl">
                                        <p:cTn id="16" dur="1" fill="hold">
                                          <p:stCondLst>
                                            <p:cond delay="0"/>
                                          </p:stCondLst>
                                        </p:cTn>
                                        <p:tgtEl>
                                          <p:spTgt spid="5124"/>
                                        </p:tgtEl>
                                        <p:attrNameLst>
                                          <p:attrName>style.visibility</p:attrName>
                                        </p:attrNameLst>
                                      </p:cBhvr>
                                      <p:to>
                                        <p:strVal val="visible"/>
                                      </p:to>
                                    </p:set>
                                    <p:animEffect transition="in" filter="fade">
                                      <p:cBhvr additive="repl">
                                        <p:cTn id="17" dur="800" decel="100000"/>
                                        <p:tgtEl>
                                          <p:spTgt spid="5124"/>
                                        </p:tgtEl>
                                      </p:cBhvr>
                                    </p:animEffect>
                                    <p:anim calcmode="lin" valueType="num">
                                      <p:cBhvr additive="repl">
                                        <p:cTn id="18" dur="800" decel="100000" fill="hold"/>
                                        <p:tgtEl>
                                          <p:spTgt spid="5124"/>
                                        </p:tgtEl>
                                        <p:attrNameLst>
                                          <p:attrName>r</p:attrName>
                                        </p:attrNameLst>
                                      </p:cBhvr>
                                      <p:tavLst>
                                        <p:tav tm="100000">
                                          <p:val>
                                            <p:strVal val="-90"/>
                                          </p:val>
                                        </p:tav>
                                        <p:tav>
                                          <p:val>
                                            <p:strVal val="0"/>
                                          </p:val>
                                        </p:tav>
                                      </p:tavLst>
                                    </p:anim>
                                    <p:anim calcmode="lin" valueType="num">
                                      <p:cBhvr additive="repl">
                                        <p:cTn id="19" dur="800" decel="100000" fill="hold"/>
                                        <p:tgtEl>
                                          <p:spTgt spid="5124"/>
                                        </p:tgtEl>
                                        <p:attrNameLst>
                                          <p:attrName>ppt_x</p:attrName>
                                        </p:attrNameLst>
                                      </p:cBhvr>
                                      <p:tavLst>
                                        <p:tav tm="100000">
                                          <p:val>
                                            <p:strVal val="#ppt_x+0.4"/>
                                          </p:val>
                                        </p:tav>
                                        <p:tav>
                                          <p:val>
                                            <p:strVal val="#ppt_x-0.05"/>
                                          </p:val>
                                        </p:tav>
                                      </p:tavLst>
                                    </p:anim>
                                    <p:anim calcmode="lin" valueType="num">
                                      <p:cBhvr additive="repl">
                                        <p:cTn id="20" dur="800" decel="100000" fill="hold"/>
                                        <p:tgtEl>
                                          <p:spTgt spid="5124"/>
                                        </p:tgtEl>
                                        <p:attrNameLst>
                                          <p:attrName>ppt_y</p:attrName>
                                        </p:attrNameLst>
                                      </p:cBhvr>
                                      <p:tavLst>
                                        <p:tav tm="100000">
                                          <p:val>
                                            <p:strVal val="#ppt_y-0.4"/>
                                          </p:val>
                                        </p:tav>
                                        <p:tav>
                                          <p:val>
                                            <p:strVal val="#ppt_y+0.1"/>
                                          </p:val>
                                        </p:tav>
                                      </p:tavLst>
                                    </p:anim>
                                    <p:anim calcmode="lin" valueType="num">
                                      <p:cBhvr additive="repl">
                                        <p:cTn id="21" dur="200" accel="100000" fill="hold">
                                          <p:stCondLst>
                                            <p:cond delay="800"/>
                                          </p:stCondLst>
                                        </p:cTn>
                                        <p:tgtEl>
                                          <p:spTgt spid="5124"/>
                                        </p:tgtEl>
                                        <p:attrNameLst>
                                          <p:attrName>ppt_x</p:attrName>
                                        </p:attrNameLst>
                                      </p:cBhvr>
                                      <p:tavLst>
                                        <p:tav tm="100000">
                                          <p:val>
                                            <p:strVal val="#ppt_x-0.05"/>
                                          </p:val>
                                        </p:tav>
                                        <p:tav>
                                          <p:val>
                                            <p:strVal val="#ppt_x"/>
                                          </p:val>
                                        </p:tav>
                                      </p:tavLst>
                                    </p:anim>
                                    <p:anim calcmode="lin" valueType="num">
                                      <p:cBhvr additive="repl">
                                        <p:cTn id="22" dur="200" accel="100000" fill="hold">
                                          <p:stCondLst>
                                            <p:cond delay="800"/>
                                          </p:stCondLst>
                                        </p:cTn>
                                        <p:tgtEl>
                                          <p:spTgt spid="5124"/>
                                        </p:tgtEl>
                                        <p:attrNameLst>
                                          <p:attrName>ppt_y</p:attrName>
                                        </p:attrNameLst>
                                      </p:cBhvr>
                                      <p:tavLst>
                                        <p:tav tm="100000">
                                          <p:val>
                                            <p:strVal val="#ppt_y+0.1"/>
                                          </p:val>
                                        </p:tav>
                                        <p:tav>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fill="hold" nodeType="clickEffect">
                                  <p:stCondLst>
                                    <p:cond delay="0"/>
                                  </p:stCondLst>
                                  <p:childTnLst>
                                    <p:set>
                                      <p:cBhvr additive="repl">
                                        <p:cTn id="26" dur="1" fill="hold">
                                          <p:stCondLst>
                                            <p:cond delay="0"/>
                                          </p:stCondLst>
                                        </p:cTn>
                                        <p:tgtEl>
                                          <p:spTgt spid="5125"/>
                                        </p:tgtEl>
                                        <p:attrNameLst>
                                          <p:attrName>style.visibility</p:attrName>
                                        </p:attrNameLst>
                                      </p:cBhvr>
                                      <p:to>
                                        <p:strVal val="visible"/>
                                      </p:to>
                                    </p:set>
                                    <p:animEffect transition="in" filter="fade">
                                      <p:cBhvr additive="repl">
                                        <p:cTn id="27" dur="800" decel="100000"/>
                                        <p:tgtEl>
                                          <p:spTgt spid="5125"/>
                                        </p:tgtEl>
                                      </p:cBhvr>
                                    </p:animEffect>
                                    <p:anim calcmode="lin" valueType="num">
                                      <p:cBhvr additive="repl">
                                        <p:cTn id="28" dur="800" decel="100000" fill="hold"/>
                                        <p:tgtEl>
                                          <p:spTgt spid="5125"/>
                                        </p:tgtEl>
                                        <p:attrNameLst>
                                          <p:attrName>r</p:attrName>
                                        </p:attrNameLst>
                                      </p:cBhvr>
                                      <p:tavLst>
                                        <p:tav tm="100000">
                                          <p:val>
                                            <p:strVal val="-90"/>
                                          </p:val>
                                        </p:tav>
                                        <p:tav>
                                          <p:val>
                                            <p:strVal val="0"/>
                                          </p:val>
                                        </p:tav>
                                      </p:tavLst>
                                    </p:anim>
                                    <p:anim calcmode="lin" valueType="num">
                                      <p:cBhvr additive="repl">
                                        <p:cTn id="29" dur="800" decel="100000" fill="hold"/>
                                        <p:tgtEl>
                                          <p:spTgt spid="5125"/>
                                        </p:tgtEl>
                                        <p:attrNameLst>
                                          <p:attrName>ppt_x</p:attrName>
                                        </p:attrNameLst>
                                      </p:cBhvr>
                                      <p:tavLst>
                                        <p:tav tm="100000">
                                          <p:val>
                                            <p:strVal val="#ppt_x+0.4"/>
                                          </p:val>
                                        </p:tav>
                                        <p:tav>
                                          <p:val>
                                            <p:strVal val="#ppt_x-0.05"/>
                                          </p:val>
                                        </p:tav>
                                      </p:tavLst>
                                    </p:anim>
                                    <p:anim calcmode="lin" valueType="num">
                                      <p:cBhvr additive="repl">
                                        <p:cTn id="30" dur="800" decel="100000" fill="hold"/>
                                        <p:tgtEl>
                                          <p:spTgt spid="5125"/>
                                        </p:tgtEl>
                                        <p:attrNameLst>
                                          <p:attrName>ppt_y</p:attrName>
                                        </p:attrNameLst>
                                      </p:cBhvr>
                                      <p:tavLst>
                                        <p:tav tm="100000">
                                          <p:val>
                                            <p:strVal val="#ppt_y-0.4"/>
                                          </p:val>
                                        </p:tav>
                                        <p:tav>
                                          <p:val>
                                            <p:strVal val="#ppt_y+0.1"/>
                                          </p:val>
                                        </p:tav>
                                      </p:tavLst>
                                    </p:anim>
                                    <p:anim calcmode="lin" valueType="num">
                                      <p:cBhvr additive="repl">
                                        <p:cTn id="31" dur="200" accel="100000" fill="hold">
                                          <p:stCondLst>
                                            <p:cond delay="800"/>
                                          </p:stCondLst>
                                        </p:cTn>
                                        <p:tgtEl>
                                          <p:spTgt spid="5125"/>
                                        </p:tgtEl>
                                        <p:attrNameLst>
                                          <p:attrName>ppt_x</p:attrName>
                                        </p:attrNameLst>
                                      </p:cBhvr>
                                      <p:tavLst>
                                        <p:tav tm="100000">
                                          <p:val>
                                            <p:strVal val="#ppt_x-0.05"/>
                                          </p:val>
                                        </p:tav>
                                        <p:tav>
                                          <p:val>
                                            <p:strVal val="#ppt_x"/>
                                          </p:val>
                                        </p:tav>
                                      </p:tavLst>
                                    </p:anim>
                                    <p:anim calcmode="lin" valueType="num">
                                      <p:cBhvr additive="repl">
                                        <p:cTn id="32" dur="200" accel="100000" fill="hold">
                                          <p:stCondLst>
                                            <p:cond delay="800"/>
                                          </p:stCondLst>
                                        </p:cTn>
                                        <p:tgtEl>
                                          <p:spTgt spid="5125"/>
                                        </p:tgtEl>
                                        <p:attrNameLst>
                                          <p:attrName>ppt_y</p:attrName>
                                        </p:attrNameLst>
                                      </p:cBhvr>
                                      <p:tavLst>
                                        <p:tav tm="100000">
                                          <p:val>
                                            <p:strVal val="#ppt_y+0.1"/>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0" presetClass="entr" fill="hold" nodeType="clickEffect">
                                  <p:stCondLst>
                                    <p:cond delay="0"/>
                                  </p:stCondLst>
                                  <p:childTnLst>
                                    <p:set>
                                      <p:cBhvr additive="repl">
                                        <p:cTn id="36" dur="1" fill="hold">
                                          <p:stCondLst>
                                            <p:cond delay="0"/>
                                          </p:stCondLst>
                                        </p:cTn>
                                        <p:tgtEl>
                                          <p:spTgt spid="5126"/>
                                        </p:tgtEl>
                                        <p:attrNameLst>
                                          <p:attrName>style.visibility</p:attrName>
                                        </p:attrNameLst>
                                      </p:cBhvr>
                                      <p:to>
                                        <p:strVal val="visible"/>
                                      </p:to>
                                    </p:set>
                                    <p:animEffect transition="in" filter="fade">
                                      <p:cBhvr additive="repl">
                                        <p:cTn id="37" dur="800" decel="100000"/>
                                        <p:tgtEl>
                                          <p:spTgt spid="5126"/>
                                        </p:tgtEl>
                                      </p:cBhvr>
                                    </p:animEffect>
                                    <p:anim calcmode="lin" valueType="num">
                                      <p:cBhvr additive="repl">
                                        <p:cTn id="38" dur="800" decel="100000" fill="hold"/>
                                        <p:tgtEl>
                                          <p:spTgt spid="5126"/>
                                        </p:tgtEl>
                                        <p:attrNameLst>
                                          <p:attrName>r</p:attrName>
                                        </p:attrNameLst>
                                      </p:cBhvr>
                                      <p:tavLst>
                                        <p:tav tm="100000">
                                          <p:val>
                                            <p:strVal val="-90"/>
                                          </p:val>
                                        </p:tav>
                                        <p:tav>
                                          <p:val>
                                            <p:strVal val="0"/>
                                          </p:val>
                                        </p:tav>
                                      </p:tavLst>
                                    </p:anim>
                                    <p:anim calcmode="lin" valueType="num">
                                      <p:cBhvr additive="repl">
                                        <p:cTn id="39" dur="800" decel="100000" fill="hold"/>
                                        <p:tgtEl>
                                          <p:spTgt spid="5126"/>
                                        </p:tgtEl>
                                        <p:attrNameLst>
                                          <p:attrName>ppt_x</p:attrName>
                                        </p:attrNameLst>
                                      </p:cBhvr>
                                      <p:tavLst>
                                        <p:tav tm="100000">
                                          <p:val>
                                            <p:strVal val="#ppt_x+0.4"/>
                                          </p:val>
                                        </p:tav>
                                        <p:tav>
                                          <p:val>
                                            <p:strVal val="#ppt_x-0.05"/>
                                          </p:val>
                                        </p:tav>
                                      </p:tavLst>
                                    </p:anim>
                                    <p:anim calcmode="lin" valueType="num">
                                      <p:cBhvr additive="repl">
                                        <p:cTn id="40" dur="800" decel="100000" fill="hold"/>
                                        <p:tgtEl>
                                          <p:spTgt spid="5126"/>
                                        </p:tgtEl>
                                        <p:attrNameLst>
                                          <p:attrName>ppt_y</p:attrName>
                                        </p:attrNameLst>
                                      </p:cBhvr>
                                      <p:tavLst>
                                        <p:tav tm="100000">
                                          <p:val>
                                            <p:strVal val="#ppt_y-0.4"/>
                                          </p:val>
                                        </p:tav>
                                        <p:tav>
                                          <p:val>
                                            <p:strVal val="#ppt_y+0.1"/>
                                          </p:val>
                                        </p:tav>
                                      </p:tavLst>
                                    </p:anim>
                                    <p:anim calcmode="lin" valueType="num">
                                      <p:cBhvr additive="repl">
                                        <p:cTn id="41" dur="200" accel="100000" fill="hold">
                                          <p:stCondLst>
                                            <p:cond delay="800"/>
                                          </p:stCondLst>
                                        </p:cTn>
                                        <p:tgtEl>
                                          <p:spTgt spid="5126"/>
                                        </p:tgtEl>
                                        <p:attrNameLst>
                                          <p:attrName>ppt_x</p:attrName>
                                        </p:attrNameLst>
                                      </p:cBhvr>
                                      <p:tavLst>
                                        <p:tav tm="100000">
                                          <p:val>
                                            <p:strVal val="#ppt_x-0.05"/>
                                          </p:val>
                                        </p:tav>
                                        <p:tav>
                                          <p:val>
                                            <p:strVal val="#ppt_x"/>
                                          </p:val>
                                        </p:tav>
                                      </p:tavLst>
                                    </p:anim>
                                    <p:anim calcmode="lin" valueType="num">
                                      <p:cBhvr additive="repl">
                                        <p:cTn id="42" dur="200" accel="100000" fill="hold">
                                          <p:stCondLst>
                                            <p:cond delay="800"/>
                                          </p:stCondLst>
                                        </p:cTn>
                                        <p:tgtEl>
                                          <p:spTgt spid="5126"/>
                                        </p:tgtEl>
                                        <p:attrNameLst>
                                          <p:attrName>ppt_y</p:attrName>
                                        </p:attrNameLst>
                                      </p:cBhvr>
                                      <p:tavLst>
                                        <p:tav tm="100000">
                                          <p:val>
                                            <p:strVal val="#ppt_y+0.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
          <p:cNvSpPr>
            <a:spLocks noGrp="1" noChangeArrowheads="1"/>
          </p:cNvSpPr>
          <p:nvPr>
            <p:ph type="title"/>
          </p:nvPr>
        </p:nvSpPr>
        <p:spPr>
          <a:xfrm>
            <a:off x="71438" y="-71438"/>
            <a:ext cx="8999537" cy="1219201"/>
          </a:xfrm>
        </p:spPr>
        <p:txBody>
          <a:bodyPr tIns="29988"/>
          <a:lstStyle/>
          <a:p>
            <a:pPr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pt-BR"/>
              <a:t>Tipos de distribuições</a:t>
            </a:r>
          </a:p>
        </p:txBody>
      </p:sp>
      <p:sp>
        <p:nvSpPr>
          <p:cNvPr id="4100" name="Rectangle 2"/>
          <p:cNvSpPr>
            <a:spLocks noGrp="1" noChangeArrowheads="1"/>
          </p:cNvSpPr>
          <p:nvPr>
            <p:ph idx="1"/>
          </p:nvPr>
        </p:nvSpPr>
        <p:spPr>
          <a:xfrm>
            <a:off x="576263" y="1295400"/>
            <a:ext cx="8339137" cy="5530850"/>
          </a:xfrm>
        </p:spPr>
        <p:txBody>
          <a:bodyPr lIns="90000" tIns="46800" rIns="90000" bIns="46800"/>
          <a:lstStyle/>
          <a:p>
            <a:pPr marL="431800" indent="-323850" eaLnBrk="1">
              <a:lnSpc>
                <a:spcPct val="100000"/>
              </a:lnSpc>
              <a:buSzPct val="45000"/>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a:t>Shareware</a:t>
            </a: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a:p>
            <a:pPr marL="431800" indent="-323850" eaLnBrk="1">
              <a:lnSpc>
                <a:spcPct val="100000"/>
              </a:lnSpc>
              <a:buSzPct val="45000"/>
              <a:buFont typeface="StarSymbo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a:t>Demo e Trial / Beta </a:t>
            </a:r>
          </a:p>
          <a:p>
            <a:pPr marL="431800" indent="-323850" eaLnBrk="1">
              <a:lnSpc>
                <a:spcPct val="100000"/>
              </a:lnSpc>
              <a:buSzPct val="45000"/>
              <a:buFont typeface="StarSymbo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pt-BR"/>
          </a:p>
        </p:txBody>
      </p:sp>
      <p:sp>
        <p:nvSpPr>
          <p:cNvPr id="4098" name="Espaço Reservado para Número de Slide 5"/>
          <p:cNvSpPr>
            <a:spLocks noGrp="1"/>
          </p:cNvSpPr>
          <p:nvPr>
            <p:ph type="sldNum" sz="quarter" idx="12"/>
          </p:nvPr>
        </p:nvSpPr>
        <p:spPr>
          <a:noFill/>
        </p:spPr>
        <p:txBody>
          <a:bodyPr/>
          <a:lstStyle>
            <a:lvl1pPr>
              <a:tabLst>
                <a:tab pos="723900" algn="l"/>
                <a:tab pos="1447800" algn="l"/>
              </a:tabLst>
              <a:defRPr sz="2400">
                <a:solidFill>
                  <a:schemeClr val="bg1"/>
                </a:solidFill>
                <a:latin typeface="Times New Roman" pitchFamily="16" charset="0"/>
                <a:ea typeface="Microsoft YaHei" charset="-122"/>
              </a:defRPr>
            </a:lvl1pPr>
            <a:lvl2pPr>
              <a:tabLst>
                <a:tab pos="723900" algn="l"/>
                <a:tab pos="1447800" algn="l"/>
              </a:tabLst>
              <a:defRPr sz="2400">
                <a:solidFill>
                  <a:schemeClr val="bg1"/>
                </a:solidFill>
                <a:latin typeface="Times New Roman" pitchFamily="16" charset="0"/>
                <a:ea typeface="Microsoft YaHei" charset="-122"/>
              </a:defRPr>
            </a:lvl2pPr>
            <a:lvl3pPr>
              <a:tabLst>
                <a:tab pos="723900" algn="l"/>
                <a:tab pos="1447800" algn="l"/>
              </a:tabLst>
              <a:defRPr sz="2400">
                <a:solidFill>
                  <a:schemeClr val="bg1"/>
                </a:solidFill>
                <a:latin typeface="Times New Roman" pitchFamily="16" charset="0"/>
                <a:ea typeface="Microsoft YaHei" charset="-122"/>
              </a:defRPr>
            </a:lvl3pPr>
            <a:lvl4pPr>
              <a:tabLst>
                <a:tab pos="723900" algn="l"/>
                <a:tab pos="1447800" algn="l"/>
              </a:tabLst>
              <a:defRPr sz="2400">
                <a:solidFill>
                  <a:schemeClr val="bg1"/>
                </a:solidFill>
                <a:latin typeface="Times New Roman" pitchFamily="16" charset="0"/>
                <a:ea typeface="Microsoft YaHei" charset="-122"/>
              </a:defRPr>
            </a:lvl4pPr>
            <a:lvl5pPr>
              <a:tabLst>
                <a:tab pos="723900" algn="l"/>
                <a:tab pos="1447800" algn="l"/>
              </a:tabLst>
              <a:defRPr sz="2400">
                <a:solidFill>
                  <a:schemeClr val="bg1"/>
                </a:solidFill>
                <a:latin typeface="Times New Roman" pitchFamily="16" charset="0"/>
                <a:ea typeface="Microsoft YaHei" charset="-122"/>
              </a:defRPr>
            </a:lvl5pPr>
            <a:lvl6pPr marL="25146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6pPr>
            <a:lvl7pPr marL="29718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7pPr>
            <a:lvl8pPr marL="34290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8pPr>
            <a:lvl9pPr marL="3886200" indent="-228600" defTabSz="449263" eaLnBrk="0" fontAlgn="base" hangingPunct="0">
              <a:spcBef>
                <a:spcPct val="0"/>
              </a:spcBef>
              <a:spcAft>
                <a:spcPct val="0"/>
              </a:spcAft>
              <a:buClr>
                <a:srgbClr val="000000"/>
              </a:buClr>
              <a:buSzPct val="100000"/>
              <a:buFont typeface="Times New Roman" pitchFamily="16" charset="0"/>
              <a:tabLst>
                <a:tab pos="723900" algn="l"/>
                <a:tab pos="1447800" algn="l"/>
              </a:tabLst>
              <a:defRPr sz="2400">
                <a:solidFill>
                  <a:schemeClr val="bg1"/>
                </a:solidFill>
                <a:latin typeface="Times New Roman" pitchFamily="16" charset="0"/>
                <a:ea typeface="Microsoft YaHei" charset="-122"/>
              </a:defRPr>
            </a:lvl9pPr>
          </a:lstStyle>
          <a:p>
            <a:fld id="{83B29652-4235-479F-94C3-6C56FF601939}" type="slidenum">
              <a:rPr lang="pt-BR" sz="1400">
                <a:solidFill>
                  <a:srgbClr val="000000"/>
                </a:solidFill>
              </a:rPr>
              <a:pPr/>
              <a:t>72</a:t>
            </a:fld>
            <a:endParaRPr lang="pt-BR" sz="1400">
              <a:solidFill>
                <a:srgbClr val="000000"/>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2089150"/>
            <a:ext cx="1943100" cy="1943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025" y="2030413"/>
            <a:ext cx="2466975" cy="1857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751388"/>
            <a:ext cx="2466975" cy="1847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4824413"/>
            <a:ext cx="2752725" cy="1657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90932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fill="hold" nodeType="clickEffect">
                                  <p:stCondLst>
                                    <p:cond delay="0"/>
                                  </p:stCondLst>
                                  <p:childTnLst>
                                    <p:set>
                                      <p:cBhvr additive="repl">
                                        <p:cTn id="6" dur="1" fill="hold">
                                          <p:stCondLst>
                                            <p:cond delay="0"/>
                                          </p:stCondLst>
                                        </p:cTn>
                                        <p:tgtEl>
                                          <p:spTgt spid="6147"/>
                                        </p:tgtEl>
                                        <p:attrNameLst>
                                          <p:attrName>style.visibility</p:attrName>
                                        </p:attrNameLst>
                                      </p:cBhvr>
                                      <p:to>
                                        <p:strVal val="visible"/>
                                      </p:to>
                                    </p:set>
                                    <p:animEffect transition="in" filter="fade">
                                      <p:cBhvr additive="repl">
                                        <p:cTn id="7" dur="800" decel="100000"/>
                                        <p:tgtEl>
                                          <p:spTgt spid="6147"/>
                                        </p:tgtEl>
                                      </p:cBhvr>
                                    </p:animEffect>
                                    <p:anim calcmode="lin" valueType="num">
                                      <p:cBhvr additive="repl">
                                        <p:cTn id="8" dur="800" decel="100000" fill="hold"/>
                                        <p:tgtEl>
                                          <p:spTgt spid="6147"/>
                                        </p:tgtEl>
                                        <p:attrNameLst>
                                          <p:attrName>r</p:attrName>
                                        </p:attrNameLst>
                                      </p:cBhvr>
                                      <p:tavLst>
                                        <p:tav tm="100000">
                                          <p:val>
                                            <p:strVal val="-90"/>
                                          </p:val>
                                        </p:tav>
                                        <p:tav>
                                          <p:val>
                                            <p:strVal val="0"/>
                                          </p:val>
                                        </p:tav>
                                      </p:tavLst>
                                    </p:anim>
                                    <p:anim calcmode="lin" valueType="num">
                                      <p:cBhvr additive="repl">
                                        <p:cTn id="9" dur="800" decel="100000" fill="hold"/>
                                        <p:tgtEl>
                                          <p:spTgt spid="6147"/>
                                        </p:tgtEl>
                                        <p:attrNameLst>
                                          <p:attrName>ppt_x</p:attrName>
                                        </p:attrNameLst>
                                      </p:cBhvr>
                                      <p:tavLst>
                                        <p:tav tm="100000">
                                          <p:val>
                                            <p:strVal val="#ppt_x+0.4"/>
                                          </p:val>
                                        </p:tav>
                                        <p:tav>
                                          <p:val>
                                            <p:strVal val="#ppt_x-0.05"/>
                                          </p:val>
                                        </p:tav>
                                      </p:tavLst>
                                    </p:anim>
                                    <p:anim calcmode="lin" valueType="num">
                                      <p:cBhvr additive="repl">
                                        <p:cTn id="10" dur="800" decel="100000" fill="hold"/>
                                        <p:tgtEl>
                                          <p:spTgt spid="6147"/>
                                        </p:tgtEl>
                                        <p:attrNameLst>
                                          <p:attrName>ppt_y</p:attrName>
                                        </p:attrNameLst>
                                      </p:cBhvr>
                                      <p:tavLst>
                                        <p:tav tm="100000">
                                          <p:val>
                                            <p:strVal val="#ppt_y-0.4"/>
                                          </p:val>
                                        </p:tav>
                                        <p:tav>
                                          <p:val>
                                            <p:strVal val="#ppt_y+0.1"/>
                                          </p:val>
                                        </p:tav>
                                      </p:tavLst>
                                    </p:anim>
                                    <p:anim calcmode="lin" valueType="num">
                                      <p:cBhvr additive="repl">
                                        <p:cTn id="11" dur="200" accel="100000" fill="hold">
                                          <p:stCondLst>
                                            <p:cond delay="800"/>
                                          </p:stCondLst>
                                        </p:cTn>
                                        <p:tgtEl>
                                          <p:spTgt spid="6147"/>
                                        </p:tgtEl>
                                        <p:attrNameLst>
                                          <p:attrName>ppt_x</p:attrName>
                                        </p:attrNameLst>
                                      </p:cBhvr>
                                      <p:tavLst>
                                        <p:tav tm="100000">
                                          <p:val>
                                            <p:strVal val="#ppt_x-0.05"/>
                                          </p:val>
                                        </p:tav>
                                        <p:tav>
                                          <p:val>
                                            <p:strVal val="#ppt_x"/>
                                          </p:val>
                                        </p:tav>
                                      </p:tavLst>
                                    </p:anim>
                                    <p:anim calcmode="lin" valueType="num">
                                      <p:cBhvr additive="repl">
                                        <p:cTn id="12" dur="200" accel="100000" fill="hold">
                                          <p:stCondLst>
                                            <p:cond delay="800"/>
                                          </p:stCondLst>
                                        </p:cTn>
                                        <p:tgtEl>
                                          <p:spTgt spid="6147"/>
                                        </p:tgtEl>
                                        <p:attrNameLst>
                                          <p:attrName>ppt_y</p:attrName>
                                        </p:attrNameLst>
                                      </p:cBhvr>
                                      <p:tavLst>
                                        <p:tav tm="100000">
                                          <p:val>
                                            <p:strVal val="#ppt_y+0.1"/>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fill="hold" nodeType="clickEffect">
                                  <p:stCondLst>
                                    <p:cond delay="0"/>
                                  </p:stCondLst>
                                  <p:childTnLst>
                                    <p:set>
                                      <p:cBhvr additive="repl">
                                        <p:cTn id="16" dur="1" fill="hold">
                                          <p:stCondLst>
                                            <p:cond delay="0"/>
                                          </p:stCondLst>
                                        </p:cTn>
                                        <p:tgtEl>
                                          <p:spTgt spid="6148"/>
                                        </p:tgtEl>
                                        <p:attrNameLst>
                                          <p:attrName>style.visibility</p:attrName>
                                        </p:attrNameLst>
                                      </p:cBhvr>
                                      <p:to>
                                        <p:strVal val="visible"/>
                                      </p:to>
                                    </p:set>
                                    <p:animEffect transition="in" filter="fade">
                                      <p:cBhvr additive="repl">
                                        <p:cTn id="17" dur="800" decel="100000"/>
                                        <p:tgtEl>
                                          <p:spTgt spid="6148"/>
                                        </p:tgtEl>
                                      </p:cBhvr>
                                    </p:animEffect>
                                    <p:anim calcmode="lin" valueType="num">
                                      <p:cBhvr additive="repl">
                                        <p:cTn id="18" dur="800" decel="100000" fill="hold"/>
                                        <p:tgtEl>
                                          <p:spTgt spid="6148"/>
                                        </p:tgtEl>
                                        <p:attrNameLst>
                                          <p:attrName>r</p:attrName>
                                        </p:attrNameLst>
                                      </p:cBhvr>
                                      <p:tavLst>
                                        <p:tav tm="100000">
                                          <p:val>
                                            <p:strVal val="-90"/>
                                          </p:val>
                                        </p:tav>
                                        <p:tav>
                                          <p:val>
                                            <p:strVal val="0"/>
                                          </p:val>
                                        </p:tav>
                                      </p:tavLst>
                                    </p:anim>
                                    <p:anim calcmode="lin" valueType="num">
                                      <p:cBhvr additive="repl">
                                        <p:cTn id="19" dur="800" decel="100000" fill="hold"/>
                                        <p:tgtEl>
                                          <p:spTgt spid="6148"/>
                                        </p:tgtEl>
                                        <p:attrNameLst>
                                          <p:attrName>ppt_x</p:attrName>
                                        </p:attrNameLst>
                                      </p:cBhvr>
                                      <p:tavLst>
                                        <p:tav tm="100000">
                                          <p:val>
                                            <p:strVal val="#ppt_x+0.4"/>
                                          </p:val>
                                        </p:tav>
                                        <p:tav>
                                          <p:val>
                                            <p:strVal val="#ppt_x-0.05"/>
                                          </p:val>
                                        </p:tav>
                                      </p:tavLst>
                                    </p:anim>
                                    <p:anim calcmode="lin" valueType="num">
                                      <p:cBhvr additive="repl">
                                        <p:cTn id="20" dur="800" decel="100000" fill="hold"/>
                                        <p:tgtEl>
                                          <p:spTgt spid="6148"/>
                                        </p:tgtEl>
                                        <p:attrNameLst>
                                          <p:attrName>ppt_y</p:attrName>
                                        </p:attrNameLst>
                                      </p:cBhvr>
                                      <p:tavLst>
                                        <p:tav tm="100000">
                                          <p:val>
                                            <p:strVal val="#ppt_y-0.4"/>
                                          </p:val>
                                        </p:tav>
                                        <p:tav>
                                          <p:val>
                                            <p:strVal val="#ppt_y+0.1"/>
                                          </p:val>
                                        </p:tav>
                                      </p:tavLst>
                                    </p:anim>
                                    <p:anim calcmode="lin" valueType="num">
                                      <p:cBhvr additive="repl">
                                        <p:cTn id="21" dur="200" accel="100000" fill="hold">
                                          <p:stCondLst>
                                            <p:cond delay="800"/>
                                          </p:stCondLst>
                                        </p:cTn>
                                        <p:tgtEl>
                                          <p:spTgt spid="6148"/>
                                        </p:tgtEl>
                                        <p:attrNameLst>
                                          <p:attrName>ppt_x</p:attrName>
                                        </p:attrNameLst>
                                      </p:cBhvr>
                                      <p:tavLst>
                                        <p:tav tm="100000">
                                          <p:val>
                                            <p:strVal val="#ppt_x-0.05"/>
                                          </p:val>
                                        </p:tav>
                                        <p:tav>
                                          <p:val>
                                            <p:strVal val="#ppt_x"/>
                                          </p:val>
                                        </p:tav>
                                      </p:tavLst>
                                    </p:anim>
                                    <p:anim calcmode="lin" valueType="num">
                                      <p:cBhvr additive="repl">
                                        <p:cTn id="22" dur="200" accel="100000" fill="hold">
                                          <p:stCondLst>
                                            <p:cond delay="800"/>
                                          </p:stCondLst>
                                        </p:cTn>
                                        <p:tgtEl>
                                          <p:spTgt spid="6148"/>
                                        </p:tgtEl>
                                        <p:attrNameLst>
                                          <p:attrName>ppt_y</p:attrName>
                                        </p:attrNameLst>
                                      </p:cBhvr>
                                      <p:tavLst>
                                        <p:tav tm="100000">
                                          <p:val>
                                            <p:strVal val="#ppt_y+0.1"/>
                                          </p:val>
                                        </p:tav>
                                        <p:tav>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fill="hold" nodeType="clickEffect">
                                  <p:stCondLst>
                                    <p:cond delay="0"/>
                                  </p:stCondLst>
                                  <p:childTnLst>
                                    <p:set>
                                      <p:cBhvr additive="repl">
                                        <p:cTn id="26" dur="1" fill="hold">
                                          <p:stCondLst>
                                            <p:cond delay="0"/>
                                          </p:stCondLst>
                                        </p:cTn>
                                        <p:tgtEl>
                                          <p:spTgt spid="6150"/>
                                        </p:tgtEl>
                                        <p:attrNameLst>
                                          <p:attrName>style.visibility</p:attrName>
                                        </p:attrNameLst>
                                      </p:cBhvr>
                                      <p:to>
                                        <p:strVal val="visible"/>
                                      </p:to>
                                    </p:set>
                                    <p:animEffect transition="in" filter="fade">
                                      <p:cBhvr additive="repl">
                                        <p:cTn id="27" dur="800" decel="100000"/>
                                        <p:tgtEl>
                                          <p:spTgt spid="6150"/>
                                        </p:tgtEl>
                                      </p:cBhvr>
                                    </p:animEffect>
                                    <p:anim calcmode="lin" valueType="num">
                                      <p:cBhvr additive="repl">
                                        <p:cTn id="28" dur="800" decel="100000" fill="hold"/>
                                        <p:tgtEl>
                                          <p:spTgt spid="6150"/>
                                        </p:tgtEl>
                                        <p:attrNameLst>
                                          <p:attrName>r</p:attrName>
                                        </p:attrNameLst>
                                      </p:cBhvr>
                                      <p:tavLst>
                                        <p:tav tm="100000">
                                          <p:val>
                                            <p:strVal val="-90"/>
                                          </p:val>
                                        </p:tav>
                                        <p:tav>
                                          <p:val>
                                            <p:strVal val="0"/>
                                          </p:val>
                                        </p:tav>
                                      </p:tavLst>
                                    </p:anim>
                                    <p:anim calcmode="lin" valueType="num">
                                      <p:cBhvr additive="repl">
                                        <p:cTn id="29" dur="800" decel="100000" fill="hold"/>
                                        <p:tgtEl>
                                          <p:spTgt spid="6150"/>
                                        </p:tgtEl>
                                        <p:attrNameLst>
                                          <p:attrName>ppt_x</p:attrName>
                                        </p:attrNameLst>
                                      </p:cBhvr>
                                      <p:tavLst>
                                        <p:tav tm="100000">
                                          <p:val>
                                            <p:strVal val="#ppt_x+0.4"/>
                                          </p:val>
                                        </p:tav>
                                        <p:tav>
                                          <p:val>
                                            <p:strVal val="#ppt_x-0.05"/>
                                          </p:val>
                                        </p:tav>
                                      </p:tavLst>
                                    </p:anim>
                                    <p:anim calcmode="lin" valueType="num">
                                      <p:cBhvr additive="repl">
                                        <p:cTn id="30" dur="800" decel="100000" fill="hold"/>
                                        <p:tgtEl>
                                          <p:spTgt spid="6150"/>
                                        </p:tgtEl>
                                        <p:attrNameLst>
                                          <p:attrName>ppt_y</p:attrName>
                                        </p:attrNameLst>
                                      </p:cBhvr>
                                      <p:tavLst>
                                        <p:tav tm="100000">
                                          <p:val>
                                            <p:strVal val="#ppt_y-0.4"/>
                                          </p:val>
                                        </p:tav>
                                        <p:tav>
                                          <p:val>
                                            <p:strVal val="#ppt_y+0.1"/>
                                          </p:val>
                                        </p:tav>
                                      </p:tavLst>
                                    </p:anim>
                                    <p:anim calcmode="lin" valueType="num">
                                      <p:cBhvr additive="repl">
                                        <p:cTn id="31" dur="200" accel="100000" fill="hold">
                                          <p:stCondLst>
                                            <p:cond delay="800"/>
                                          </p:stCondLst>
                                        </p:cTn>
                                        <p:tgtEl>
                                          <p:spTgt spid="6150"/>
                                        </p:tgtEl>
                                        <p:attrNameLst>
                                          <p:attrName>ppt_x</p:attrName>
                                        </p:attrNameLst>
                                      </p:cBhvr>
                                      <p:tavLst>
                                        <p:tav tm="100000">
                                          <p:val>
                                            <p:strVal val="#ppt_x-0.05"/>
                                          </p:val>
                                        </p:tav>
                                        <p:tav>
                                          <p:val>
                                            <p:strVal val="#ppt_x"/>
                                          </p:val>
                                        </p:tav>
                                      </p:tavLst>
                                    </p:anim>
                                    <p:anim calcmode="lin" valueType="num">
                                      <p:cBhvr additive="repl">
                                        <p:cTn id="32" dur="200" accel="100000" fill="hold">
                                          <p:stCondLst>
                                            <p:cond delay="800"/>
                                          </p:stCondLst>
                                        </p:cTn>
                                        <p:tgtEl>
                                          <p:spTgt spid="6150"/>
                                        </p:tgtEl>
                                        <p:attrNameLst>
                                          <p:attrName>ppt_y</p:attrName>
                                        </p:attrNameLst>
                                      </p:cBhvr>
                                      <p:tavLst>
                                        <p:tav tm="100000">
                                          <p:val>
                                            <p:strVal val="#ppt_y+0.1"/>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0" presetClass="entr" fill="hold" nodeType="clickEffect">
                                  <p:stCondLst>
                                    <p:cond delay="0"/>
                                  </p:stCondLst>
                                  <p:childTnLst>
                                    <p:set>
                                      <p:cBhvr additive="repl">
                                        <p:cTn id="36" dur="1" fill="hold">
                                          <p:stCondLst>
                                            <p:cond delay="0"/>
                                          </p:stCondLst>
                                        </p:cTn>
                                        <p:tgtEl>
                                          <p:spTgt spid="6149"/>
                                        </p:tgtEl>
                                        <p:attrNameLst>
                                          <p:attrName>style.visibility</p:attrName>
                                        </p:attrNameLst>
                                      </p:cBhvr>
                                      <p:to>
                                        <p:strVal val="visible"/>
                                      </p:to>
                                    </p:set>
                                    <p:animEffect transition="in" filter="fade">
                                      <p:cBhvr additive="repl">
                                        <p:cTn id="37" dur="800" decel="100000"/>
                                        <p:tgtEl>
                                          <p:spTgt spid="6149"/>
                                        </p:tgtEl>
                                      </p:cBhvr>
                                    </p:animEffect>
                                    <p:anim calcmode="lin" valueType="num">
                                      <p:cBhvr additive="repl">
                                        <p:cTn id="38" dur="800" decel="100000" fill="hold"/>
                                        <p:tgtEl>
                                          <p:spTgt spid="6149"/>
                                        </p:tgtEl>
                                        <p:attrNameLst>
                                          <p:attrName>r</p:attrName>
                                        </p:attrNameLst>
                                      </p:cBhvr>
                                      <p:tavLst>
                                        <p:tav tm="100000">
                                          <p:val>
                                            <p:strVal val="-90"/>
                                          </p:val>
                                        </p:tav>
                                        <p:tav>
                                          <p:val>
                                            <p:strVal val="0"/>
                                          </p:val>
                                        </p:tav>
                                      </p:tavLst>
                                    </p:anim>
                                    <p:anim calcmode="lin" valueType="num">
                                      <p:cBhvr additive="repl">
                                        <p:cTn id="39" dur="800" decel="100000" fill="hold"/>
                                        <p:tgtEl>
                                          <p:spTgt spid="6149"/>
                                        </p:tgtEl>
                                        <p:attrNameLst>
                                          <p:attrName>ppt_x</p:attrName>
                                        </p:attrNameLst>
                                      </p:cBhvr>
                                      <p:tavLst>
                                        <p:tav tm="100000">
                                          <p:val>
                                            <p:strVal val="#ppt_x+0.4"/>
                                          </p:val>
                                        </p:tav>
                                        <p:tav>
                                          <p:val>
                                            <p:strVal val="#ppt_x-0.05"/>
                                          </p:val>
                                        </p:tav>
                                      </p:tavLst>
                                    </p:anim>
                                    <p:anim calcmode="lin" valueType="num">
                                      <p:cBhvr additive="repl">
                                        <p:cTn id="40" dur="800" decel="100000" fill="hold"/>
                                        <p:tgtEl>
                                          <p:spTgt spid="6149"/>
                                        </p:tgtEl>
                                        <p:attrNameLst>
                                          <p:attrName>ppt_y</p:attrName>
                                        </p:attrNameLst>
                                      </p:cBhvr>
                                      <p:tavLst>
                                        <p:tav tm="100000">
                                          <p:val>
                                            <p:strVal val="#ppt_y-0.4"/>
                                          </p:val>
                                        </p:tav>
                                        <p:tav>
                                          <p:val>
                                            <p:strVal val="#ppt_y+0.1"/>
                                          </p:val>
                                        </p:tav>
                                      </p:tavLst>
                                    </p:anim>
                                    <p:anim calcmode="lin" valueType="num">
                                      <p:cBhvr additive="repl">
                                        <p:cTn id="41" dur="200" accel="100000" fill="hold">
                                          <p:stCondLst>
                                            <p:cond delay="800"/>
                                          </p:stCondLst>
                                        </p:cTn>
                                        <p:tgtEl>
                                          <p:spTgt spid="6149"/>
                                        </p:tgtEl>
                                        <p:attrNameLst>
                                          <p:attrName>ppt_x</p:attrName>
                                        </p:attrNameLst>
                                      </p:cBhvr>
                                      <p:tavLst>
                                        <p:tav tm="100000">
                                          <p:val>
                                            <p:strVal val="#ppt_x-0.05"/>
                                          </p:val>
                                        </p:tav>
                                        <p:tav>
                                          <p:val>
                                            <p:strVal val="#ppt_x"/>
                                          </p:val>
                                        </p:tav>
                                      </p:tavLst>
                                    </p:anim>
                                    <p:anim calcmode="lin" valueType="num">
                                      <p:cBhvr additive="repl">
                                        <p:cTn id="42" dur="200" accel="100000" fill="hold">
                                          <p:stCondLst>
                                            <p:cond delay="800"/>
                                          </p:stCondLst>
                                        </p:cTn>
                                        <p:tgtEl>
                                          <p:spTgt spid="6149"/>
                                        </p:tgtEl>
                                        <p:attrNameLst>
                                          <p:attrName>ppt_y</p:attrName>
                                        </p:attrNameLst>
                                      </p:cBhvr>
                                      <p:tavLst>
                                        <p:tav tm="100000">
                                          <p:val>
                                            <p:strVal val="#ppt_y+0.1"/>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928662" y="2428868"/>
            <a:ext cx="7675786" cy="769441"/>
          </a:xfrm>
          <a:prstGeom prst="rect">
            <a:avLst/>
          </a:prstGeom>
          <a:noFill/>
          <a:ln>
            <a:noFill/>
          </a:ln>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INTERNET</a:t>
            </a:r>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73</a:t>
            </a:fld>
            <a:endParaRPr lang="pt-BR"/>
          </a:p>
        </p:txBody>
      </p:sp>
    </p:spTree>
    <p:extLst>
      <p:ext uri="{BB962C8B-B14F-4D97-AF65-F5344CB8AC3E}">
        <p14:creationId xmlns:p14="http://schemas.microsoft.com/office/powerpoint/2010/main" val="31539610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INTERNET?</a:t>
            </a:r>
          </a:p>
        </p:txBody>
      </p:sp>
      <p:sp>
        <p:nvSpPr>
          <p:cNvPr id="3" name="Espaço Reservado para Conteúdo 2"/>
          <p:cNvSpPr>
            <a:spLocks noGrp="1"/>
          </p:cNvSpPr>
          <p:nvPr>
            <p:ph idx="1"/>
          </p:nvPr>
        </p:nvSpPr>
        <p:spPr/>
        <p:txBody>
          <a:bodyPr>
            <a:normAutofit/>
          </a:bodyPr>
          <a:lstStyle/>
          <a:p>
            <a:pPr>
              <a:buFont typeface="Wingdings" pitchFamily="2" charset="2"/>
              <a:buNone/>
            </a:pPr>
            <a:r>
              <a:rPr lang="pt-PT" dirty="0"/>
              <a:t>A Internet é uma rede de computadores à escala mundial, destinada à troca de informações.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74</a:t>
            </a:fld>
            <a:endParaRPr lang="pt-BR"/>
          </a:p>
        </p:txBody>
      </p:sp>
      <p:pic>
        <p:nvPicPr>
          <p:cNvPr id="7" name="Picture 5" descr="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43608" y="1700210"/>
            <a:ext cx="7056864" cy="447750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74592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979712" y="2428868"/>
            <a:ext cx="4815742" cy="1446550"/>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Principais tipos</a:t>
            </a:r>
          </a:p>
          <a:p>
            <a:pPr algn="ctr"/>
            <a:r>
              <a:rPr lang="pt-BR" sz="4400" b="1" cap="all" dirty="0">
                <a:ln w="0"/>
                <a:effectLst>
                  <a:reflection blurRad="12700" stA="50000" endPos="50000" dist="5000" dir="5400000" sy="-100000" rotWithShape="0"/>
                </a:effectLst>
              </a:rPr>
              <a:t> de conexão</a:t>
            </a:r>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75</a:t>
            </a:fld>
            <a:endParaRPr lang="pt-BR"/>
          </a:p>
        </p:txBody>
      </p:sp>
    </p:spTree>
    <p:extLst>
      <p:ext uri="{BB962C8B-B14F-4D97-AF65-F5344CB8AC3E}">
        <p14:creationId xmlns:p14="http://schemas.microsoft.com/office/powerpoint/2010/main" val="4872383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Linha discada</a:t>
            </a:r>
          </a:p>
        </p:txBody>
      </p:sp>
      <p:sp>
        <p:nvSpPr>
          <p:cNvPr id="3" name="Espaço Reservado para Conteúdo 2"/>
          <p:cNvSpPr>
            <a:spLocks noGrp="1"/>
          </p:cNvSpPr>
          <p:nvPr>
            <p:ph idx="1"/>
          </p:nvPr>
        </p:nvSpPr>
        <p:spPr/>
        <p:txBody>
          <a:bodyPr/>
          <a:lstStyle/>
          <a:p>
            <a:r>
              <a:rPr lang="pt-BR" dirty="0"/>
              <a:t>Computador + modem + linha telefônica + provedor de acesso.</a:t>
            </a:r>
          </a:p>
          <a:p>
            <a:endParaRPr lang="pt-BR" dirty="0"/>
          </a:p>
          <a:p>
            <a:r>
              <a:rPr lang="pt-BR" dirty="0"/>
              <a:t>Taxa máxima: 56 Kbps.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76</a:t>
            </a:fld>
            <a:endParaRPr lang="pt-BR"/>
          </a:p>
        </p:txBody>
      </p:sp>
      <p:pic>
        <p:nvPicPr>
          <p:cNvPr id="14338" name="Picture 2" descr="http://farm2.static.flickr.com/1108/1060389043_8ba98e726f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868" y="2924945"/>
            <a:ext cx="3905250"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387173"/>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Conexão ADSL (Linha de Assinante Assíncrona Digital)</a:t>
            </a:r>
          </a:p>
        </p:txBody>
      </p:sp>
      <p:sp>
        <p:nvSpPr>
          <p:cNvPr id="3" name="Espaço Reservado para Conteúdo 2"/>
          <p:cNvSpPr>
            <a:spLocks noGrp="1"/>
          </p:cNvSpPr>
          <p:nvPr>
            <p:ph idx="1"/>
          </p:nvPr>
        </p:nvSpPr>
        <p:spPr/>
        <p:txBody>
          <a:bodyPr/>
          <a:lstStyle/>
          <a:p>
            <a:r>
              <a:rPr lang="pt-BR" dirty="0"/>
              <a:t>Linha telefônica + computador + placa Ethernet.</a:t>
            </a:r>
          </a:p>
          <a:p>
            <a:endParaRPr lang="pt-BR" dirty="0"/>
          </a:p>
          <a:p>
            <a:r>
              <a:rPr lang="pt-BR" dirty="0"/>
              <a:t>Velocidade: 256 Kbps a 8 Mbps.</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77</a:t>
            </a:fld>
            <a:endParaRPr lang="pt-BR"/>
          </a:p>
        </p:txBody>
      </p:sp>
      <p:pic>
        <p:nvPicPr>
          <p:cNvPr id="15362" name="Picture 2" descr="https://encrypted-tbn2.google.com/images?q=tbn:ANd9GcQ5Hh4NPDabzj5HQf4iE1chvA5RiXJJ-Jjs9iAirpZiI6wZmNSV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217" y="4293096"/>
            <a:ext cx="2333625"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9288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Cabo</a:t>
            </a:r>
          </a:p>
        </p:txBody>
      </p:sp>
      <p:sp>
        <p:nvSpPr>
          <p:cNvPr id="3" name="Espaço Reservado para Conteúdo 2"/>
          <p:cNvSpPr>
            <a:spLocks noGrp="1"/>
          </p:cNvSpPr>
          <p:nvPr>
            <p:ph idx="1"/>
          </p:nvPr>
        </p:nvSpPr>
        <p:spPr/>
        <p:txBody>
          <a:bodyPr/>
          <a:lstStyle/>
          <a:p>
            <a:r>
              <a:rPr lang="pt-BR" dirty="0"/>
              <a:t>Modem a cabo + computador + placa Ethernet.</a:t>
            </a:r>
          </a:p>
          <a:p>
            <a:endParaRPr lang="pt-BR" dirty="0"/>
          </a:p>
          <a:p>
            <a:r>
              <a:rPr lang="pt-BR" dirty="0"/>
              <a:t>Velocidade: 128 Kbps a 24 Mbps.</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78</a:t>
            </a:fld>
            <a:endParaRPr lang="pt-BR"/>
          </a:p>
        </p:txBody>
      </p:sp>
      <p:pic>
        <p:nvPicPr>
          <p:cNvPr id="16386" name="Picture 2" descr="https://encrypted-tbn2.google.com/images?q=tbn:ANd9GcSRSd-VGZebkvZE-p4BSYjYRNFBrafEkuvTMZTVZfLb3Ajc6U1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4293096"/>
            <a:ext cx="2447925"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91762"/>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Satélite</a:t>
            </a:r>
          </a:p>
        </p:txBody>
      </p:sp>
      <p:sp>
        <p:nvSpPr>
          <p:cNvPr id="3" name="Espaço Reservado para Conteúdo 2"/>
          <p:cNvSpPr>
            <a:spLocks noGrp="1"/>
          </p:cNvSpPr>
          <p:nvPr>
            <p:ph idx="1"/>
          </p:nvPr>
        </p:nvSpPr>
        <p:spPr/>
        <p:txBody>
          <a:bodyPr/>
          <a:lstStyle/>
          <a:p>
            <a:r>
              <a:rPr lang="pt-BR" dirty="0"/>
              <a:t>Falta de opção.</a:t>
            </a:r>
          </a:p>
          <a:p>
            <a:endParaRPr lang="pt-BR" dirty="0"/>
          </a:p>
          <a:p>
            <a:r>
              <a:rPr lang="pt-BR" dirty="0"/>
              <a:t>Necessita alguns hardwares específicos e caros.</a:t>
            </a:r>
          </a:p>
          <a:p>
            <a:endParaRPr lang="pt-BR" dirty="0"/>
          </a:p>
          <a:p>
            <a:r>
              <a:rPr lang="pt-BR" dirty="0"/>
              <a:t>Velocidade: </a:t>
            </a:r>
          </a:p>
          <a:p>
            <a:pPr marL="64008" indent="0">
              <a:buNone/>
            </a:pPr>
            <a:r>
              <a:rPr lang="pt-BR" dirty="0"/>
              <a:t>	512 Kbps a 2 Mbps.</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79</a:t>
            </a:fld>
            <a:endParaRPr lang="pt-BR"/>
          </a:p>
        </p:txBody>
      </p:sp>
      <p:pic>
        <p:nvPicPr>
          <p:cNvPr id="17410" name="Picture 2" descr="https://encrypted-tbn1.google.com/images?q=tbn:ANd9GcTFVmJMkoT01I9MfkL6aabyriXKby_IxYoly3RIAyjWan6HUaH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941926"/>
            <a:ext cx="3182863" cy="2536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8361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Planilhas Eletrônicas</a:t>
            </a:r>
          </a:p>
        </p:txBody>
      </p:sp>
      <p:sp>
        <p:nvSpPr>
          <p:cNvPr id="3" name="Espaço Reservado para Conteúdo 2"/>
          <p:cNvSpPr>
            <a:spLocks noGrp="1"/>
          </p:cNvSpPr>
          <p:nvPr>
            <p:ph idx="1"/>
          </p:nvPr>
        </p:nvSpPr>
        <p:spPr/>
        <p:txBody>
          <a:bodyPr/>
          <a:lstStyle/>
          <a:p>
            <a:r>
              <a:rPr lang="pt-BR" dirty="0"/>
              <a:t>Capazes de construir planilhas de cálculos, envolvendo fórmulas.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a:t>
            </a:fld>
            <a:endParaRPr lang="pt-BR"/>
          </a:p>
        </p:txBody>
      </p:sp>
      <p:pic>
        <p:nvPicPr>
          <p:cNvPr id="4100" name="Picture 4" descr="http://www.guidesandtutorials.com/image-files/excel_screen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24745"/>
            <a:ext cx="4752528" cy="32945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arloscitrangulo.files.wordpress.com/2011/05/excel-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1556792"/>
            <a:ext cx="201622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1.bp.blogspot.com/-iY3hnY1KvxM/TsOlOyr8FII/AAAAAAAAB3A/KPnsVL9rYFE/s1600/Planilha%2BEletr%25C3%25B4n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073" y="3717032"/>
            <a:ext cx="5080243" cy="283234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2.bp.blogspot.com/-JdGz1cLTJKY/Ts5uBL9W6vI/AAAAAAAAAMg/MHyaq1RFQwI/s1600/BrOffice_Calc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294" y="4718798"/>
            <a:ext cx="1940689" cy="194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6"/>
                                        </p:tgtEl>
                                        <p:attrNameLst>
                                          <p:attrName>style.visibility</p:attrName>
                                        </p:attrNameLst>
                                      </p:cBhvr>
                                      <p:to>
                                        <p:strVal val="visible"/>
                                      </p:to>
                                    </p:set>
                                    <p:animEffect transition="in" filter="fade">
                                      <p:cBhvr>
                                        <p:cTn id="15" dur="500"/>
                                        <p:tgtEl>
                                          <p:spTgt spid="4106"/>
                                        </p:tgtEl>
                                      </p:cBhvr>
                                    </p:animEffec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3G</a:t>
            </a:r>
          </a:p>
        </p:txBody>
      </p:sp>
      <p:sp>
        <p:nvSpPr>
          <p:cNvPr id="3" name="Espaço Reservado para Conteúdo 2"/>
          <p:cNvSpPr>
            <a:spLocks noGrp="1"/>
          </p:cNvSpPr>
          <p:nvPr>
            <p:ph idx="1"/>
          </p:nvPr>
        </p:nvSpPr>
        <p:spPr/>
        <p:txBody>
          <a:bodyPr/>
          <a:lstStyle/>
          <a:p>
            <a:r>
              <a:rPr lang="pt-BR" dirty="0"/>
              <a:t>Banda larga aos telefones móveis.</a:t>
            </a:r>
          </a:p>
          <a:p>
            <a:endParaRPr lang="pt-BR" dirty="0"/>
          </a:p>
          <a:p>
            <a:endParaRPr lang="pt-BR" dirty="0"/>
          </a:p>
          <a:p>
            <a:r>
              <a:rPr lang="pt-BR" dirty="0">
                <a:hlinkClick r:id="rId2" action="ppaction://hlinkfile"/>
              </a:rPr>
              <a:t>Olhar Digital</a:t>
            </a:r>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80</a:t>
            </a:fld>
            <a:endParaRPr lang="pt-BR"/>
          </a:p>
        </p:txBody>
      </p:sp>
      <p:pic>
        <p:nvPicPr>
          <p:cNvPr id="18434" name="Picture 2" descr="http://www.top30.com.br/news/wp-content/uploads/2009/04/3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645024"/>
            <a:ext cx="2790825"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078805"/>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Wi-fi</a:t>
            </a:r>
            <a:endParaRPr lang="pt-BR" dirty="0"/>
          </a:p>
        </p:txBody>
      </p:sp>
      <p:sp>
        <p:nvSpPr>
          <p:cNvPr id="3" name="Espaço Reservado para Conteúdo 2"/>
          <p:cNvSpPr>
            <a:spLocks noGrp="1"/>
          </p:cNvSpPr>
          <p:nvPr>
            <p:ph idx="1"/>
          </p:nvPr>
        </p:nvSpPr>
        <p:spPr/>
        <p:txBody>
          <a:bodyPr/>
          <a:lstStyle/>
          <a:p>
            <a:r>
              <a:rPr lang="pt-BR" dirty="0"/>
              <a:t>Internet sem fio.</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81</a:t>
            </a:fld>
            <a:endParaRPr lang="pt-BR"/>
          </a:p>
        </p:txBody>
      </p:sp>
      <p:pic>
        <p:nvPicPr>
          <p:cNvPr id="19460" name="Picture 4" descr="http://notebookcce.com.br/wp-content/uploads/2012/06/wi-f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212976"/>
            <a:ext cx="40195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260619"/>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621717" y="2428868"/>
            <a:ext cx="3531736" cy="1446550"/>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Serviços</a:t>
            </a:r>
          </a:p>
          <a:p>
            <a:pPr algn="ctr"/>
            <a:r>
              <a:rPr lang="pt-BR" sz="4400" b="1" cap="all" dirty="0">
                <a:ln w="0"/>
                <a:effectLst>
                  <a:reflection blurRad="12700" stA="50000" endPos="50000" dist="5000" dir="5400000" sy="-100000" rotWithShape="0"/>
                </a:effectLst>
              </a:rPr>
              <a:t>Disponíveis</a:t>
            </a:r>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82</a:t>
            </a:fld>
            <a:endParaRPr lang="pt-BR"/>
          </a:p>
        </p:txBody>
      </p:sp>
    </p:spTree>
    <p:extLst>
      <p:ext uri="{BB962C8B-B14F-4D97-AF65-F5344CB8AC3E}">
        <p14:creationId xmlns:p14="http://schemas.microsoft.com/office/powerpoint/2010/main" val="18057750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World </a:t>
            </a:r>
            <a:r>
              <a:rPr lang="pt-BR" dirty="0" err="1"/>
              <a:t>Wide</a:t>
            </a:r>
            <a:r>
              <a:rPr lang="pt-BR" dirty="0"/>
              <a:t> Web (WWW)</a:t>
            </a:r>
          </a:p>
        </p:txBody>
      </p:sp>
      <p:sp>
        <p:nvSpPr>
          <p:cNvPr id="3" name="Espaço Reservado para Conteúdo 2"/>
          <p:cNvSpPr>
            <a:spLocks noGrp="1"/>
          </p:cNvSpPr>
          <p:nvPr>
            <p:ph idx="1"/>
          </p:nvPr>
        </p:nvSpPr>
        <p:spPr/>
        <p:txBody>
          <a:bodyPr/>
          <a:lstStyle/>
          <a:p>
            <a:r>
              <a:rPr lang="pt-BR" dirty="0"/>
              <a:t>Sistema de documentos em hipermídia que são interligados e executados na Internet.</a:t>
            </a:r>
          </a:p>
          <a:p>
            <a:endParaRPr lang="pt-BR" dirty="0"/>
          </a:p>
          <a:p>
            <a:r>
              <a:rPr lang="pt-BR" dirty="0"/>
              <a:t>Preciso utilizar um browser.</a:t>
            </a:r>
          </a:p>
          <a:p>
            <a:endParaRPr lang="pt-BR" dirty="0"/>
          </a:p>
          <a:p>
            <a:r>
              <a:rPr lang="pt-BR" dirty="0"/>
              <a:t>Navegar ou surfar na web.</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83</a:t>
            </a:fld>
            <a:endParaRPr lang="pt-BR"/>
          </a:p>
        </p:txBody>
      </p:sp>
      <p:pic>
        <p:nvPicPr>
          <p:cNvPr id="20482" name="Picture 2" descr="http://1.bp.blogspot.com/-m3ZQxihfruE/T1UyTMBM_pI/AAAAAAAAFyY/jOdgiBlwW04/s1600/wwwver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3861048"/>
            <a:ext cx="2510798" cy="250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83709"/>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Navegador Web</a:t>
            </a:r>
          </a:p>
        </p:txBody>
      </p:sp>
      <p:sp>
        <p:nvSpPr>
          <p:cNvPr id="3" name="Espaço Reservado para Conteúdo 2"/>
          <p:cNvSpPr>
            <a:spLocks noGrp="1"/>
          </p:cNvSpPr>
          <p:nvPr>
            <p:ph idx="1"/>
          </p:nvPr>
        </p:nvSpPr>
        <p:spPr/>
        <p:txBody>
          <a:bodyPr/>
          <a:lstStyle/>
          <a:p>
            <a:r>
              <a:rPr lang="pt-BR" dirty="0"/>
              <a:t>Permite usuários visitar as páginas web.</a:t>
            </a:r>
          </a:p>
          <a:p>
            <a:endParaRPr lang="pt-BR" dirty="0"/>
          </a:p>
          <a:p>
            <a:r>
              <a:rPr lang="pt-BR" dirty="0"/>
              <a:t>Utilizados para navegar na Internet.</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84</a:t>
            </a:fld>
            <a:endParaRPr lang="pt-BR"/>
          </a:p>
        </p:txBody>
      </p:sp>
      <p:sp>
        <p:nvSpPr>
          <p:cNvPr id="7" name="Espaço Reservado para Número de Slide 4"/>
          <p:cNvSpPr txBox="1">
            <a:spLocks/>
          </p:cNvSpPr>
          <p:nvPr/>
        </p:nvSpPr>
        <p:spPr>
          <a:xfrm>
            <a:off x="6553200" y="6308725"/>
            <a:ext cx="2133600" cy="457200"/>
          </a:xfrm>
          <a:prstGeom prst="rect">
            <a:avLst/>
          </a:prstGeom>
        </p:spPr>
        <p:txBody>
          <a:bodyPr vert="horz" anchor="b"/>
          <a:lstStyle>
            <a:defPPr>
              <a:defRPr lang="pt-BR"/>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0E79C8-524D-432A-BB24-E0C12570379D}" type="slidenum">
              <a:rPr lang="en-US" smtClean="0"/>
              <a:pPr/>
              <a:t>84</a:t>
            </a:fld>
            <a:endParaRPr lang="en-US"/>
          </a:p>
        </p:txBody>
      </p:sp>
      <p:pic>
        <p:nvPicPr>
          <p:cNvPr id="8" name="Picture 2" descr="http://t3.gstatic.com/images?q=tbn:ANd9GcSPNBT5NZ2SYogTSw7UQ3dNP5jiP-vDkW8zYBt6mHlL2FT6wC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72816"/>
            <a:ext cx="21336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t0.gstatic.com/images?q=tbn:ANd9GcRTVV0ecfIuNPpyVP6BEDXPk9TxoXSLkb9rzeTww98-L76ruV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2593164"/>
            <a:ext cx="21717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t1.gstatic.com/images?q=tbn:ANd9GcTQZuHlZllxn4kfQpoxJ-i2v1L4OPs2WUzd_57jmV0KDYDjVQB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490467"/>
            <a:ext cx="19431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t1.gstatic.com/images?q=tbn:ANd9GcSKu3G73jYIUFC9s6VF6XejzUWN8-vPBvRaaOGBEZWmpwBjqGPKM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132" y="1556792"/>
            <a:ext cx="19431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t0.gstatic.com/images?q=tbn:ANd9GcRSf60ZjyvT2tsESt2cziAIlER2YZuBvBNeYgxRnBLC7dFfOD4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5419" y="3356992"/>
            <a:ext cx="19431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t3.gstatic.com/images?q=tbn:ANd9GcTtER5PfrQnwXtUMKeJQMgT7FhB5OK-8rzPyP8ISW64upYWi2v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725144"/>
            <a:ext cx="1943100"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25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Ferramenta de Busca de Informações</a:t>
            </a:r>
          </a:p>
        </p:txBody>
      </p:sp>
      <p:sp>
        <p:nvSpPr>
          <p:cNvPr id="3" name="Espaço Reservado para Conteúdo 2"/>
          <p:cNvSpPr>
            <a:spLocks noGrp="1"/>
          </p:cNvSpPr>
          <p:nvPr>
            <p:ph idx="1"/>
          </p:nvPr>
        </p:nvSpPr>
        <p:spPr/>
        <p:txBody>
          <a:bodyPr>
            <a:normAutofit lnSpcReduction="10000"/>
          </a:bodyPr>
          <a:lstStyle/>
          <a:p>
            <a:r>
              <a:rPr lang="pt-BR" dirty="0"/>
              <a:t>Os motores de busca da Internet, ou “buscadores”, são ferramentas essenciais para  encontrar informações no vasto e crescente mundo da Internet;</a:t>
            </a:r>
          </a:p>
          <a:p>
            <a:endParaRPr lang="pt-BR" sz="2000" dirty="0"/>
          </a:p>
          <a:p>
            <a:r>
              <a:rPr lang="pt-BR" dirty="0"/>
              <a:t>São sistemas de busca por palavras chave, em bases de dados aos quais </a:t>
            </a:r>
          </a:p>
          <a:p>
            <a:pPr>
              <a:buFont typeface="Wingdings" pitchFamily="2" charset="2"/>
              <a:buNone/>
            </a:pPr>
            <a:r>
              <a:rPr lang="pt-BR" dirty="0"/>
              <a:t>    foram incluídas, automaticamente, </a:t>
            </a:r>
          </a:p>
          <a:p>
            <a:pPr>
              <a:buFont typeface="Wingdings" pitchFamily="2" charset="2"/>
              <a:buNone/>
            </a:pPr>
            <a:r>
              <a:rPr lang="pt-BR" dirty="0"/>
              <a:t>    páginas Web, através de “robôs” </a:t>
            </a:r>
          </a:p>
          <a:p>
            <a:pPr>
              <a:buFont typeface="Wingdings" pitchFamily="2" charset="2"/>
              <a:buNone/>
            </a:pPr>
            <a:r>
              <a:rPr lang="pt-BR" dirty="0"/>
              <a:t>    de busca pela rede;</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85</a:t>
            </a:fld>
            <a:endParaRPr lang="pt-B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68760"/>
            <a:ext cx="7444730" cy="5404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104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E-mail</a:t>
            </a:r>
          </a:p>
        </p:txBody>
      </p:sp>
      <p:sp>
        <p:nvSpPr>
          <p:cNvPr id="3" name="Espaço Reservado para Conteúdo 2"/>
          <p:cNvSpPr>
            <a:spLocks noGrp="1"/>
          </p:cNvSpPr>
          <p:nvPr>
            <p:ph idx="1"/>
          </p:nvPr>
        </p:nvSpPr>
        <p:spPr>
          <a:xfrm>
            <a:off x="457200" y="1882808"/>
            <a:ext cx="5359403" cy="4572000"/>
          </a:xfrm>
        </p:spPr>
        <p:txBody>
          <a:bodyPr>
            <a:normAutofit/>
          </a:bodyPr>
          <a:lstStyle/>
          <a:p>
            <a:r>
              <a:rPr lang="pt-BR" dirty="0"/>
              <a:t>Abreviação de </a:t>
            </a:r>
            <a:r>
              <a:rPr lang="pt-BR" i="1" dirty="0" err="1"/>
              <a:t>electronic</a:t>
            </a:r>
            <a:r>
              <a:rPr lang="pt-BR" i="1" dirty="0"/>
              <a:t> mail</a:t>
            </a:r>
            <a:r>
              <a:rPr lang="pt-BR" dirty="0"/>
              <a:t>, correio eletrônico;</a:t>
            </a:r>
          </a:p>
          <a:p>
            <a:endParaRPr lang="pt-BR" dirty="0"/>
          </a:p>
          <a:p>
            <a:r>
              <a:rPr lang="pt-BR" dirty="0"/>
              <a:t>Trata-se de outro serviço muito usado da Internet, com envio e recepção de mensagens escritas de usuário a usuário, </a:t>
            </a:r>
          </a:p>
          <a:p>
            <a:endParaRPr lang="pt-BR" dirty="0"/>
          </a:p>
          <a:p>
            <a:r>
              <a:rPr lang="pt-BR" dirty="0"/>
              <a:t>Permite anexar arquivos para serem enviados com mensagens.</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86</a:t>
            </a:fld>
            <a:endParaRPr lang="pt-BR"/>
          </a:p>
        </p:txBody>
      </p:sp>
      <p:pic>
        <p:nvPicPr>
          <p:cNvPr id="21506" name="Picture 2" descr="http://docmanagement.com.br/wp-content/uploads/2012/05/blue_email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636912"/>
            <a:ext cx="33051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472521"/>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Webmail</a:t>
            </a:r>
          </a:p>
        </p:txBody>
      </p:sp>
      <p:sp>
        <p:nvSpPr>
          <p:cNvPr id="3" name="Espaço Reservado para Conteúdo 2"/>
          <p:cNvSpPr>
            <a:spLocks noGrp="1"/>
          </p:cNvSpPr>
          <p:nvPr>
            <p:ph idx="1"/>
          </p:nvPr>
        </p:nvSpPr>
        <p:spPr/>
        <p:txBody>
          <a:bodyPr>
            <a:normAutofit lnSpcReduction="10000"/>
          </a:bodyPr>
          <a:lstStyle/>
          <a:p>
            <a:r>
              <a:rPr lang="pt-BR" dirty="0"/>
              <a:t>Webmail é uma interface da World </a:t>
            </a:r>
            <a:r>
              <a:rPr lang="pt-BR" dirty="0" err="1"/>
              <a:t>Wide</a:t>
            </a:r>
            <a:r>
              <a:rPr lang="pt-BR" dirty="0"/>
              <a:t> Web que permite ao utilizador ler e escrever e-mail usando um navegador.</a:t>
            </a:r>
          </a:p>
          <a:p>
            <a:endParaRPr lang="pt-BR" dirty="0"/>
          </a:p>
          <a:p>
            <a:r>
              <a:rPr lang="pt-BR" dirty="0"/>
              <a:t>Vantagem</a:t>
            </a:r>
          </a:p>
          <a:p>
            <a:pPr marL="0" indent="0">
              <a:buNone/>
            </a:pPr>
            <a:r>
              <a:rPr lang="pt-BR" dirty="0"/>
              <a:t>	Qualquer computador ligado à internet com um navegador é suficiente. </a:t>
            </a:r>
          </a:p>
          <a:p>
            <a:r>
              <a:rPr lang="pt-BR" dirty="0"/>
              <a:t>Desvantagem</a:t>
            </a:r>
          </a:p>
          <a:p>
            <a:pPr marL="457200" lvl="1" indent="0">
              <a:buNone/>
            </a:pPr>
            <a:r>
              <a:rPr lang="pt-BR" dirty="0"/>
              <a:t>Limita o número de mensagens que podemos armazenar. </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87</a:t>
            </a:fld>
            <a:endParaRPr lang="pt-BR"/>
          </a:p>
        </p:txBody>
      </p:sp>
      <p:pic>
        <p:nvPicPr>
          <p:cNvPr id="7" name="Picture 2" descr="http://t3.gstatic.com/images?q=tbn:ANd9GcToAFWWlFl7ai_CT51yN3hpCndjZsTtevARzBTA5fk-KmC4q5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28800"/>
            <a:ext cx="24955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t3.gstatic.com/images?q=tbn:ANd9GcSDHQ2oPnKuNdQ94fDL4snQ6O_UUqaZeaAJfPvptjiaiJ1WxX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3284984"/>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t0.gstatic.com/images?q=tbn:ANd9GcS7RNftQCE374ZWl8uo5hiNjeXh0LRWGIS0zX28uwwlExlPwJ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509120"/>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6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Programas Clientes de Correio Eletrônico</a:t>
            </a:r>
          </a:p>
        </p:txBody>
      </p:sp>
      <p:sp>
        <p:nvSpPr>
          <p:cNvPr id="3" name="Espaço Reservado para Conteúdo 2"/>
          <p:cNvSpPr>
            <a:spLocks noGrp="1"/>
          </p:cNvSpPr>
          <p:nvPr>
            <p:ph idx="1"/>
          </p:nvPr>
        </p:nvSpPr>
        <p:spPr/>
        <p:txBody>
          <a:bodyPr>
            <a:normAutofit lnSpcReduction="10000"/>
          </a:bodyPr>
          <a:lstStyle/>
          <a:p>
            <a:r>
              <a:rPr lang="pt-BR" dirty="0"/>
              <a:t>É um programa de computador que permite enviar, receber e personalizar mensagens de e-mail.</a:t>
            </a:r>
          </a:p>
          <a:p>
            <a:endParaRPr lang="pt-BR" dirty="0"/>
          </a:p>
          <a:p>
            <a:r>
              <a:rPr lang="pt-BR" dirty="0"/>
              <a:t>Algumas Vantagens:</a:t>
            </a:r>
          </a:p>
          <a:p>
            <a:pPr lvl="1"/>
            <a:r>
              <a:rPr lang="pt-BR" dirty="0"/>
              <a:t>Ler e escrever e-mail off-line; </a:t>
            </a:r>
          </a:p>
          <a:p>
            <a:pPr lvl="1"/>
            <a:r>
              <a:rPr lang="pt-BR" dirty="0"/>
              <a:t>Armazenar o e-mail no disco rígido; </a:t>
            </a:r>
          </a:p>
          <a:p>
            <a:pPr lvl="1"/>
            <a:r>
              <a:rPr lang="pt-BR" dirty="0"/>
              <a:t>Utilizar múltiplas contas de correio eletrônico ao mesmo tempo; </a:t>
            </a:r>
          </a:p>
          <a:p>
            <a:pPr lvl="1"/>
            <a:r>
              <a:rPr lang="pt-BR" dirty="0"/>
              <a:t>Enviar e receber mensagens </a:t>
            </a:r>
            <a:r>
              <a:rPr lang="pt-BR" dirty="0" err="1"/>
              <a:t>encriptadas</a:t>
            </a:r>
            <a:r>
              <a:rPr lang="pt-BR" dirty="0"/>
              <a:t>; </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88</a:t>
            </a:fld>
            <a:endParaRPr lang="pt-BR"/>
          </a:p>
        </p:txBody>
      </p:sp>
    </p:spTree>
    <p:extLst>
      <p:ext uri="{BB962C8B-B14F-4D97-AF65-F5344CB8AC3E}">
        <p14:creationId xmlns:p14="http://schemas.microsoft.com/office/powerpoint/2010/main" val="132998031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Programas Clientes de Correio Eletrônico</a:t>
            </a:r>
          </a:p>
        </p:txBody>
      </p:sp>
      <p:sp>
        <p:nvSpPr>
          <p:cNvPr id="3" name="Espaço Reservado para Conteúdo 2"/>
          <p:cNvSpPr>
            <a:spLocks noGrp="1"/>
          </p:cNvSpPr>
          <p:nvPr>
            <p:ph idx="1"/>
          </p:nvPr>
        </p:nvSpPr>
        <p:spPr/>
        <p:txBody>
          <a:bodyPr/>
          <a:lstStyle/>
          <a:p>
            <a:r>
              <a:rPr lang="pt-BR" dirty="0"/>
              <a:t>Algumas Desvantagens:</a:t>
            </a:r>
          </a:p>
          <a:p>
            <a:pPr lvl="1"/>
            <a:r>
              <a:rPr lang="pt-BR" dirty="0"/>
              <a:t>Os programas ocupam algum espaço no disco rígido;</a:t>
            </a:r>
          </a:p>
          <a:p>
            <a:pPr lvl="1"/>
            <a:r>
              <a:rPr lang="pt-BR" dirty="0"/>
              <a:t>As mensagens recebidas e enviadas ocupam espaço no disco;</a:t>
            </a:r>
          </a:p>
          <a:p>
            <a:pPr lvl="1"/>
            <a:r>
              <a:rPr lang="pt-BR" dirty="0"/>
              <a:t>Alguns clientes de e-mail são pagos;</a:t>
            </a:r>
          </a:p>
          <a:p>
            <a:pPr lvl="1"/>
            <a:r>
              <a:rPr lang="pt-BR" dirty="0"/>
              <a:t>Nem sempre são compatíveis com todos servidores de correio eletrônico.</a:t>
            </a:r>
          </a:p>
          <a:p>
            <a:endParaRPr lang="pt-BR" dirty="0"/>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89</a:t>
            </a:fld>
            <a:endParaRPr lang="pt-BR"/>
          </a:p>
        </p:txBody>
      </p:sp>
      <p:pic>
        <p:nvPicPr>
          <p:cNvPr id="7" name="Picture 2" descr="http://t2.gstatic.com/images?q=tbn:ANd9GcSRcN_jZxGqXzYvh1LydZDLkZwDt5dIVyNIj7aFhQmRmURYASjWz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430" y="1916832"/>
            <a:ext cx="27432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t2.gstatic.com/images?q=tbn:ANd9GcSCGxUYbbf954DJhmPxw-uEfj7_PATDr25iS9QhvZxY47RyGgWy0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901145"/>
            <a:ext cx="215265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t3.gstatic.com/images?q=tbn:ANd9GcRVxPFdVzKE_ThLE8jmAMgjUvWYJ-TXZ5FjstjXDoX_RzXBDiSIJ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429309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6261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Banco de dados</a:t>
            </a:r>
          </a:p>
        </p:txBody>
      </p:sp>
      <p:sp>
        <p:nvSpPr>
          <p:cNvPr id="3" name="Espaço Reservado para Conteúdo 2"/>
          <p:cNvSpPr>
            <a:spLocks noGrp="1"/>
          </p:cNvSpPr>
          <p:nvPr>
            <p:ph idx="1"/>
          </p:nvPr>
        </p:nvSpPr>
        <p:spPr/>
        <p:txBody>
          <a:bodyPr/>
          <a:lstStyle/>
          <a:p>
            <a:r>
              <a:rPr lang="pt-BR" dirty="0"/>
              <a:t>Organizam dados, facilitando o armazenamento, consultas e alterações.</a:t>
            </a:r>
          </a:p>
        </p:txBody>
      </p:sp>
      <p:sp>
        <p:nvSpPr>
          <p:cNvPr id="4" name="Espaço Reservado para Data 3"/>
          <p:cNvSpPr>
            <a:spLocks noGrp="1"/>
          </p:cNvSpPr>
          <p:nvPr>
            <p:ph type="dt" sz="half" idx="10"/>
          </p:nvPr>
        </p:nvSpPr>
        <p:spPr/>
        <p:txBody>
          <a:bodyPr/>
          <a:lstStyle/>
          <a:p>
            <a:fld id="{6F5C0EE6-6FA6-4C5A-BBA1-8F03DAC22EA2}" type="datetime1">
              <a:rPr lang="pt-BR" smtClean="0"/>
              <a:pPr/>
              <a:t>15/11/2022</a:t>
            </a:fld>
            <a:endParaRPr lang="pt-BR"/>
          </a:p>
        </p:txBody>
      </p:sp>
      <p:sp>
        <p:nvSpPr>
          <p:cNvPr id="5" name="Espaço Reservado para Rodapé 4"/>
          <p:cNvSpPr>
            <a:spLocks noGrp="1"/>
          </p:cNvSpPr>
          <p:nvPr>
            <p:ph type="ftr" sz="quarter" idx="11"/>
          </p:nvPr>
        </p:nvSpPr>
        <p:spPr/>
        <p:txBody>
          <a:bodyPr/>
          <a:lstStyle/>
          <a:p>
            <a:r>
              <a:rPr lang="pt-BR"/>
              <a:t>Noções de Informática</a:t>
            </a:r>
          </a:p>
        </p:txBody>
      </p:sp>
      <p:sp>
        <p:nvSpPr>
          <p:cNvPr id="6" name="Espaço Reservado para Número de Slide 5"/>
          <p:cNvSpPr>
            <a:spLocks noGrp="1"/>
          </p:cNvSpPr>
          <p:nvPr>
            <p:ph type="sldNum" sz="quarter" idx="12"/>
          </p:nvPr>
        </p:nvSpPr>
        <p:spPr/>
        <p:txBody>
          <a:bodyPr/>
          <a:lstStyle/>
          <a:p>
            <a:fld id="{7267B893-D777-4016-9221-0D3CF51EF96B}" type="slidenum">
              <a:rPr lang="pt-BR" smtClean="0"/>
              <a:pPr/>
              <a:t>9</a:t>
            </a:fld>
            <a:endParaRPr lang="pt-BR"/>
          </a:p>
        </p:txBody>
      </p:sp>
      <p:pic>
        <p:nvPicPr>
          <p:cNvPr id="7170" name="Picture 2" descr="http://fermat.unh.edu/~ama78/accessp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340768"/>
            <a:ext cx="4083637" cy="306272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azalea.com/imgs/logos/Microsoft-Ac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965096"/>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wikilearning.com/imagescc/6231/kno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266" y="3717032"/>
            <a:ext cx="4365734" cy="295232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sfiec.org.br/oo/images/br_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4941168"/>
            <a:ext cx="1440160" cy="151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2"/>
                                        </p:tgtEl>
                                        <p:attrNameLst>
                                          <p:attrName>style.visibility</p:attrName>
                                        </p:attrNameLst>
                                      </p:cBhvr>
                                      <p:to>
                                        <p:strVal val="visible"/>
                                      </p:to>
                                    </p:set>
                                    <p:animEffect transition="in" filter="fade">
                                      <p:cBhvr>
                                        <p:cTn id="10" dur="500"/>
                                        <p:tgtEl>
                                          <p:spTgt spid="71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76"/>
                                        </p:tgtEl>
                                        <p:attrNameLst>
                                          <p:attrName>style.visibility</p:attrName>
                                        </p:attrNameLst>
                                      </p:cBhvr>
                                      <p:to>
                                        <p:strVal val="visible"/>
                                      </p:to>
                                    </p:set>
                                    <p:animEffect transition="in" filter="fade">
                                      <p:cBhvr>
                                        <p:cTn id="15" dur="500"/>
                                        <p:tgtEl>
                                          <p:spTgt spid="7176"/>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409052" y="2428868"/>
            <a:ext cx="5957079" cy="1446550"/>
          </a:xfrm>
          <a:prstGeom prst="rect">
            <a:avLst/>
          </a:prstGeom>
          <a:noFill/>
          <a:ln>
            <a:noFill/>
          </a:ln>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tx1"/>
              </a:contourClr>
            </a:sp3d>
          </a:bodyPr>
          <a:lstStyle/>
          <a:p>
            <a:pPr algn="ctr"/>
            <a:r>
              <a:rPr lang="pt-BR" sz="4400" b="1" cap="all" dirty="0">
                <a:ln w="0"/>
                <a:effectLst>
                  <a:reflection blurRad="12700" stA="50000" endPos="50000" dist="5000" dir="5400000" sy="-100000" rotWithShape="0"/>
                </a:effectLst>
              </a:rPr>
              <a:t>Segurança no uso</a:t>
            </a:r>
          </a:p>
          <a:p>
            <a:pPr algn="ctr"/>
            <a:r>
              <a:rPr lang="pt-BR" sz="4400" b="1" cap="all" dirty="0">
                <a:ln w="0"/>
                <a:effectLst>
                  <a:reflection blurRad="12700" stA="50000" endPos="50000" dist="5000" dir="5400000" sy="-100000" rotWithShape="0"/>
                </a:effectLst>
              </a:rPr>
              <a:t> da internet</a:t>
            </a:r>
          </a:p>
        </p:txBody>
      </p:sp>
      <p:sp>
        <p:nvSpPr>
          <p:cNvPr id="6" name="Espaço Reservado para Data 5"/>
          <p:cNvSpPr>
            <a:spLocks noGrp="1"/>
          </p:cNvSpPr>
          <p:nvPr>
            <p:ph type="dt" sz="half" idx="10"/>
          </p:nvPr>
        </p:nvSpPr>
        <p:spPr/>
        <p:txBody>
          <a:bodyPr/>
          <a:lstStyle/>
          <a:p>
            <a:fld id="{72EF86BF-376F-4F43-9610-52B55F7D4891}" type="datetime1">
              <a:rPr lang="pt-BR" smtClean="0"/>
              <a:pPr/>
              <a:t>15/11/2022</a:t>
            </a:fld>
            <a:endParaRPr lang="pt-BR"/>
          </a:p>
        </p:txBody>
      </p:sp>
      <p:sp>
        <p:nvSpPr>
          <p:cNvPr id="8" name="Espaço Reservado para Rodapé 7"/>
          <p:cNvSpPr>
            <a:spLocks noGrp="1"/>
          </p:cNvSpPr>
          <p:nvPr>
            <p:ph type="ftr" sz="quarter" idx="11"/>
          </p:nvPr>
        </p:nvSpPr>
        <p:spPr/>
        <p:txBody>
          <a:bodyPr/>
          <a:lstStyle/>
          <a:p>
            <a:r>
              <a:rPr lang="pt-BR"/>
              <a:t>Noções de Informática</a:t>
            </a:r>
          </a:p>
        </p:txBody>
      </p:sp>
      <p:sp>
        <p:nvSpPr>
          <p:cNvPr id="7" name="Espaço Reservado para Número de Slide 6"/>
          <p:cNvSpPr>
            <a:spLocks noGrp="1"/>
          </p:cNvSpPr>
          <p:nvPr>
            <p:ph type="sldNum" sz="quarter" idx="12"/>
          </p:nvPr>
        </p:nvSpPr>
        <p:spPr/>
        <p:txBody>
          <a:bodyPr/>
          <a:lstStyle/>
          <a:p>
            <a:fld id="{7267B893-D777-4016-9221-0D3CF51EF96B}" type="slidenum">
              <a:rPr lang="pt-BR" smtClean="0"/>
              <a:pPr/>
              <a:t>90</a:t>
            </a:fld>
            <a:endParaRPr lang="pt-BR"/>
          </a:p>
        </p:txBody>
      </p:sp>
    </p:spTree>
    <p:extLst>
      <p:ext uri="{BB962C8B-B14F-4D97-AF65-F5344CB8AC3E}">
        <p14:creationId xmlns:p14="http://schemas.microsoft.com/office/powerpoint/2010/main" val="31558954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Princípios da Segurança da Informação</a:t>
            </a:r>
          </a:p>
        </p:txBody>
      </p:sp>
      <p:sp>
        <p:nvSpPr>
          <p:cNvPr id="3" name="Espaço Reservado para Conteúdo 2"/>
          <p:cNvSpPr>
            <a:spLocks noGrp="1"/>
          </p:cNvSpPr>
          <p:nvPr>
            <p:ph idx="1"/>
          </p:nvPr>
        </p:nvSpPr>
        <p:spPr/>
        <p:txBody>
          <a:bodyPr>
            <a:normAutofit lnSpcReduction="10000"/>
          </a:bodyPr>
          <a:lstStyle/>
          <a:p>
            <a:r>
              <a:rPr lang="pt-BR" dirty="0"/>
              <a:t>Confidencialidade;</a:t>
            </a:r>
          </a:p>
          <a:p>
            <a:endParaRPr lang="pt-BR" dirty="0"/>
          </a:p>
          <a:p>
            <a:r>
              <a:rPr lang="pt-BR" dirty="0"/>
              <a:t>Integridade;</a:t>
            </a:r>
          </a:p>
          <a:p>
            <a:endParaRPr lang="pt-BR" dirty="0"/>
          </a:p>
          <a:p>
            <a:r>
              <a:rPr lang="pt-BR" dirty="0"/>
              <a:t>Disponibilidade;</a:t>
            </a:r>
          </a:p>
          <a:p>
            <a:endParaRPr lang="pt-BR" dirty="0"/>
          </a:p>
          <a:p>
            <a:r>
              <a:rPr lang="pt-BR" dirty="0"/>
              <a:t>Autenticidade;</a:t>
            </a:r>
          </a:p>
          <a:p>
            <a:endParaRPr lang="pt-BR" dirty="0"/>
          </a:p>
          <a:p>
            <a:r>
              <a:rPr lang="pt-BR" dirty="0"/>
              <a:t>Não repúdio.</a:t>
            </a:r>
          </a:p>
          <a:p>
            <a:endParaRPr lang="pt-BR" dirty="0"/>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91</a:t>
            </a:fld>
            <a:endParaRPr lang="en-US"/>
          </a:p>
        </p:txBody>
      </p:sp>
    </p:spTree>
    <p:extLst>
      <p:ext uri="{BB962C8B-B14F-4D97-AF65-F5344CB8AC3E}">
        <p14:creationId xmlns:p14="http://schemas.microsoft.com/office/powerpoint/2010/main" val="1854642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Hacker</a:t>
            </a:r>
          </a:p>
        </p:txBody>
      </p:sp>
      <p:sp>
        <p:nvSpPr>
          <p:cNvPr id="3" name="Espaço Reservado para Conteúdo 2"/>
          <p:cNvSpPr>
            <a:spLocks noGrp="1"/>
          </p:cNvSpPr>
          <p:nvPr>
            <p:ph idx="1"/>
          </p:nvPr>
        </p:nvSpPr>
        <p:spPr/>
        <p:txBody>
          <a:bodyPr>
            <a:normAutofit/>
          </a:bodyPr>
          <a:lstStyle/>
          <a:p>
            <a:r>
              <a:rPr lang="pt-BR" sz="2400" dirty="0"/>
              <a:t>É aquela pessoa com grande conhecimento computacional e na área da segurança computacional, que possui uma grande facilidade de análise, assimilação, compreensão e capacidades surpreendentes de conseguir fazer o que quiser (literalmente) com um computador.</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92</a:t>
            </a:fld>
            <a:endParaRPr lang="en-US"/>
          </a:p>
        </p:txBody>
      </p:sp>
      <p:pic>
        <p:nvPicPr>
          <p:cNvPr id="581634" name="Picture 2" descr="http://t3.gstatic.com/images?q=tbn:ANd9GcQsduhEeibiRm1iUi4VuRZoUpuKlS_MDWXdcMBE5hS4OPL_CnL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4221088"/>
            <a:ext cx="201930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60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Cracker</a:t>
            </a:r>
          </a:p>
        </p:txBody>
      </p:sp>
      <p:sp>
        <p:nvSpPr>
          <p:cNvPr id="3" name="Espaço Reservado para Conteúdo 2"/>
          <p:cNvSpPr>
            <a:spLocks noGrp="1"/>
          </p:cNvSpPr>
          <p:nvPr>
            <p:ph idx="1"/>
          </p:nvPr>
        </p:nvSpPr>
        <p:spPr/>
        <p:txBody>
          <a:bodyPr>
            <a:normAutofit/>
          </a:bodyPr>
          <a:lstStyle/>
          <a:p>
            <a:r>
              <a:rPr lang="pt-BR" sz="2400" dirty="0"/>
              <a:t>Possui tanto conhecimento quanto os Hackers, mas com a diferença de que, para eles, não basta entrar em sistemas, quebrar senhas, e descobrir falhas. Eles precisam deixar um aviso de que estiveram lá, algumas vezes destruindo partes do sistema, e até aniquilando com tudo o que veem  pela frente.</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93</a:t>
            </a:fld>
            <a:endParaRPr lang="en-US"/>
          </a:p>
        </p:txBody>
      </p:sp>
      <p:pic>
        <p:nvPicPr>
          <p:cNvPr id="580610" name="Picture 2" descr="http://t3.gstatic.com/images?q=tbn:ANd9GcS4kVbaCwtKBhDbvBT3U_Fo0sGw9aQbuLylxwS_W_p3uK4gj7wr3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4437112"/>
            <a:ext cx="21621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3731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a:t>
            </a:r>
            <a:r>
              <a:rPr lang="pt-BR" dirty="0" err="1"/>
              <a:t>Lammer</a:t>
            </a:r>
            <a:endParaRPr lang="pt-BR" dirty="0"/>
          </a:p>
        </p:txBody>
      </p:sp>
      <p:sp>
        <p:nvSpPr>
          <p:cNvPr id="3" name="Espaço Reservado para Conteúdo 2"/>
          <p:cNvSpPr>
            <a:spLocks noGrp="1"/>
          </p:cNvSpPr>
          <p:nvPr>
            <p:ph idx="1"/>
          </p:nvPr>
        </p:nvSpPr>
        <p:spPr/>
        <p:txBody>
          <a:bodyPr>
            <a:normAutofit/>
          </a:bodyPr>
          <a:lstStyle/>
          <a:p>
            <a:r>
              <a:rPr lang="pt-BR" sz="2400" dirty="0" err="1">
                <a:solidFill>
                  <a:schemeClr val="tx1"/>
                </a:solidFill>
              </a:rPr>
              <a:t>Lammer</a:t>
            </a:r>
            <a:r>
              <a:rPr lang="pt-BR" sz="2400" dirty="0">
                <a:solidFill>
                  <a:schemeClr val="tx1"/>
                </a:solidFill>
              </a:rPr>
              <a:t> é aquele cara que quer aprender sobre Hackers. Não tem tanto conhecimento quanto os Hackers, mas utiliza os programas ou técnicas Hacker sem saber exatamente o que está fazendo. </a:t>
            </a:r>
            <a:endParaRPr lang="pt-BR" sz="2400" dirty="0"/>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94</a:t>
            </a:fld>
            <a:endParaRPr lang="en-US"/>
          </a:p>
        </p:txBody>
      </p:sp>
      <p:pic>
        <p:nvPicPr>
          <p:cNvPr id="579586" name="Picture 2" descr="http://t3.gstatic.com/images?q=tbn:ANd9GcT7R-28FmXBmZIK4K4J59DdW0BxJTgjQ8pOiUzfe3bnCSYMTPj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717032"/>
            <a:ext cx="3168352" cy="260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945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a:t>
            </a:r>
            <a:r>
              <a:rPr lang="pt-BR" dirty="0" err="1"/>
              <a:t>Bancker</a:t>
            </a:r>
            <a:endParaRPr lang="pt-BR" dirty="0"/>
          </a:p>
        </p:txBody>
      </p:sp>
      <p:sp>
        <p:nvSpPr>
          <p:cNvPr id="3" name="Espaço Reservado para Conteúdo 2"/>
          <p:cNvSpPr>
            <a:spLocks noGrp="1"/>
          </p:cNvSpPr>
          <p:nvPr>
            <p:ph idx="1"/>
          </p:nvPr>
        </p:nvSpPr>
        <p:spPr/>
        <p:txBody>
          <a:bodyPr>
            <a:normAutofit/>
          </a:bodyPr>
          <a:lstStyle/>
          <a:p>
            <a:r>
              <a:rPr lang="pt-BR" sz="2400" dirty="0"/>
              <a:t>Possui tanto conhecimento quanto os Hackers, porém dedicam seu conhecimento para atividades fraudulento bancária, cartões de crédito etc. Sempre visam obter informações financeiras dos usuários.</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95</a:t>
            </a:fld>
            <a:endParaRPr lang="en-US"/>
          </a:p>
        </p:txBody>
      </p:sp>
      <p:pic>
        <p:nvPicPr>
          <p:cNvPr id="578562" name="Picture 2" descr="http://t2.gstatic.com/images?q=tbn:ANd9GcRuVbwdiJdb5KOmk9wMw2dAdGCNlkpiLQPs0Zljmz8LKdjlaPKF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4077072"/>
            <a:ext cx="2181225"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945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a:t>
            </a:r>
            <a:r>
              <a:rPr lang="pt-BR" dirty="0" err="1"/>
              <a:t>Phisher</a:t>
            </a:r>
            <a:endParaRPr lang="pt-BR" dirty="0"/>
          </a:p>
        </p:txBody>
      </p:sp>
      <p:sp>
        <p:nvSpPr>
          <p:cNvPr id="3" name="Espaço Reservado para Conteúdo 2"/>
          <p:cNvSpPr>
            <a:spLocks noGrp="1"/>
          </p:cNvSpPr>
          <p:nvPr>
            <p:ph idx="1"/>
          </p:nvPr>
        </p:nvSpPr>
        <p:spPr/>
        <p:txBody>
          <a:bodyPr>
            <a:normAutofit/>
          </a:bodyPr>
          <a:lstStyle/>
          <a:p>
            <a:r>
              <a:rPr lang="pt-BR" sz="2400" dirty="0"/>
              <a:t>Semelhante aos </a:t>
            </a:r>
            <a:r>
              <a:rPr lang="pt-BR" sz="2400" dirty="0" err="1"/>
              <a:t>Bancker</a:t>
            </a:r>
            <a:r>
              <a:rPr lang="pt-BR" sz="2400" dirty="0"/>
              <a:t>, visam obter informações financeiras ou de acesso dos usuários. Utilizam diversas técnicas para obter essas informações: </a:t>
            </a:r>
            <a:r>
              <a:rPr lang="pt-BR" sz="2400" dirty="0" err="1"/>
              <a:t>Malware</a:t>
            </a:r>
            <a:r>
              <a:rPr lang="pt-BR" sz="2400" dirty="0"/>
              <a:t>, </a:t>
            </a:r>
            <a:r>
              <a:rPr lang="pt-BR" sz="2400" dirty="0" err="1"/>
              <a:t>Keyloggers</a:t>
            </a:r>
            <a:r>
              <a:rPr lang="pt-BR" sz="2400" dirty="0"/>
              <a:t> ou </a:t>
            </a:r>
            <a:r>
              <a:rPr lang="pt-BR" sz="2400" dirty="0" err="1"/>
              <a:t>Screenloggers</a:t>
            </a:r>
            <a:r>
              <a:rPr lang="pt-BR" sz="2400" dirty="0"/>
              <a:t>. </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96</a:t>
            </a:fld>
            <a:endParaRPr lang="en-US"/>
          </a:p>
        </p:txBody>
      </p:sp>
      <p:pic>
        <p:nvPicPr>
          <p:cNvPr id="577538" name="Picture 2" descr="http://t3.gstatic.com/images?q=tbn:ANd9GcT8K6niEIQ478TR1Hfn6Pxkez4qDc4V05km1aPuJgUwcv_aqBRh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789040"/>
            <a:ext cx="2498973" cy="267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350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Atacantes ou invasores - </a:t>
            </a:r>
            <a:r>
              <a:rPr lang="pt-BR" i="1" dirty="0" err="1"/>
              <a:t>Spammer</a:t>
            </a:r>
            <a:r>
              <a:rPr lang="pt-BR" i="1" dirty="0"/>
              <a:t> </a:t>
            </a:r>
            <a:endParaRPr lang="pt-BR" dirty="0"/>
          </a:p>
        </p:txBody>
      </p:sp>
      <p:sp>
        <p:nvSpPr>
          <p:cNvPr id="3" name="Espaço Reservado para Conteúdo 2"/>
          <p:cNvSpPr>
            <a:spLocks noGrp="1"/>
          </p:cNvSpPr>
          <p:nvPr>
            <p:ph idx="1"/>
          </p:nvPr>
        </p:nvSpPr>
        <p:spPr/>
        <p:txBody>
          <a:bodyPr>
            <a:normAutofit/>
          </a:bodyPr>
          <a:lstStyle/>
          <a:p>
            <a:r>
              <a:rPr lang="pt-BR" sz="2400" dirty="0"/>
              <a:t>Empresa ou indivíduo que envia e-mail para milhares de usuários (e-mails em massa). O conteúdo destas mensagens são publicidades, caracterizando o tipo de e-mail SPAM.</a:t>
            </a:r>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97</a:t>
            </a:fld>
            <a:endParaRPr lang="en-US"/>
          </a:p>
        </p:txBody>
      </p:sp>
      <p:pic>
        <p:nvPicPr>
          <p:cNvPr id="576514" name="Picture 2" descr="http://t0.gstatic.com/images?q=tbn:ANd9GcQNMnOSuGTOgC0497wMAwsf1vD07iVYxWBIvJDa67fhl2OZkZRnS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789040"/>
            <a:ext cx="3057897" cy="24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37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CÓDIGOS MALICIOSOS- Cavalos de Tróia</a:t>
            </a:r>
          </a:p>
        </p:txBody>
      </p:sp>
      <p:sp>
        <p:nvSpPr>
          <p:cNvPr id="3" name="Espaço Reservado para Conteúdo 2"/>
          <p:cNvSpPr>
            <a:spLocks noGrp="1"/>
          </p:cNvSpPr>
          <p:nvPr>
            <p:ph idx="1"/>
          </p:nvPr>
        </p:nvSpPr>
        <p:spPr/>
        <p:txBody>
          <a:bodyPr>
            <a:normAutofit/>
          </a:bodyPr>
          <a:lstStyle/>
          <a:p>
            <a:r>
              <a:rPr lang="pt-BR" sz="2400" dirty="0">
                <a:solidFill>
                  <a:schemeClr val="tx1"/>
                </a:solidFill>
              </a:rPr>
              <a:t>Cavalo de </a:t>
            </a:r>
            <a:r>
              <a:rPr lang="pt-BR" sz="2400" dirty="0" err="1">
                <a:solidFill>
                  <a:schemeClr val="tx1"/>
                </a:solidFill>
              </a:rPr>
              <a:t>tróia</a:t>
            </a:r>
            <a:r>
              <a:rPr lang="pt-BR" sz="2400" dirty="0">
                <a:solidFill>
                  <a:schemeClr val="tx1"/>
                </a:solidFill>
              </a:rPr>
              <a:t> (</a:t>
            </a:r>
            <a:r>
              <a:rPr lang="pt-BR" sz="2400" i="1" dirty="0">
                <a:solidFill>
                  <a:schemeClr val="tx1"/>
                </a:solidFill>
              </a:rPr>
              <a:t>trojan </a:t>
            </a:r>
            <a:r>
              <a:rPr lang="pt-BR" sz="2400" i="1" dirty="0" err="1">
                <a:solidFill>
                  <a:schemeClr val="tx1"/>
                </a:solidFill>
              </a:rPr>
              <a:t>horse</a:t>
            </a:r>
            <a:r>
              <a:rPr lang="pt-BR" sz="2400" dirty="0">
                <a:solidFill>
                  <a:schemeClr val="tx1"/>
                </a:solidFill>
              </a:rPr>
              <a:t>) é um programa, normalmente recebido como um “presente” (por exemplo, cartão virtual, álbum de fotos, protetor de tela, jogo etc.), que além de executar funções para as quais foi aparentemente projetado, também executa outras funções normalmente maliciosas e sem o conhecimento do usuário. </a:t>
            </a:r>
            <a:endParaRPr lang="pt-BR" sz="2400" dirty="0"/>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98</a:t>
            </a:fld>
            <a:endParaRPr lang="en-US"/>
          </a:p>
        </p:txBody>
      </p:sp>
      <p:pic>
        <p:nvPicPr>
          <p:cNvPr id="574466" name="Picture 2" descr="http://t1.gstatic.com/images?q=tbn:ANd9GcSQi9PqGrTFf1_Oi3EqbrI2jq-9J_I0d4uYEkdvtJ1_sM-RF4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653136"/>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064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CÓDIGOS MALICIOSOS- </a:t>
            </a:r>
            <a:r>
              <a:rPr lang="pt-BR" dirty="0" err="1"/>
              <a:t>Spyware</a:t>
            </a:r>
            <a:endParaRPr lang="pt-BR" dirty="0"/>
          </a:p>
        </p:txBody>
      </p:sp>
      <p:sp>
        <p:nvSpPr>
          <p:cNvPr id="3" name="Espaço Reservado para Conteúdo 2"/>
          <p:cNvSpPr>
            <a:spLocks noGrp="1"/>
          </p:cNvSpPr>
          <p:nvPr>
            <p:ph idx="1"/>
          </p:nvPr>
        </p:nvSpPr>
        <p:spPr/>
        <p:txBody>
          <a:bodyPr>
            <a:normAutofit/>
          </a:bodyPr>
          <a:lstStyle/>
          <a:p>
            <a:r>
              <a:rPr lang="pt-BR" sz="2400" dirty="0" err="1">
                <a:solidFill>
                  <a:schemeClr val="tx1"/>
                </a:solidFill>
              </a:rPr>
              <a:t>Spyware</a:t>
            </a:r>
            <a:r>
              <a:rPr lang="pt-BR" sz="2400" dirty="0">
                <a:solidFill>
                  <a:schemeClr val="tx1"/>
                </a:solidFill>
              </a:rPr>
              <a:t>, por sua vez, é o termo utilizado para se referir a uma grande categoria de software que tem o objetivo de monitorar atividades de um sistema e enviar as informações coletadas para terceiros.</a:t>
            </a:r>
            <a:endParaRPr lang="pt-BR" sz="2400" dirty="0"/>
          </a:p>
        </p:txBody>
      </p:sp>
      <p:sp>
        <p:nvSpPr>
          <p:cNvPr id="5" name="Espaço Reservado para Número de Slide 4"/>
          <p:cNvSpPr>
            <a:spLocks noGrp="1"/>
          </p:cNvSpPr>
          <p:nvPr>
            <p:ph type="sldNum" sz="quarter" idx="12"/>
          </p:nvPr>
        </p:nvSpPr>
        <p:spPr/>
        <p:txBody>
          <a:bodyPr/>
          <a:lstStyle/>
          <a:p>
            <a:fld id="{B10E79C8-524D-432A-BB24-E0C12570379D}" type="slidenum">
              <a:rPr lang="en-US" smtClean="0"/>
              <a:pPr/>
              <a:t>99</a:t>
            </a:fld>
            <a:endParaRPr lang="en-US"/>
          </a:p>
        </p:txBody>
      </p:sp>
      <p:pic>
        <p:nvPicPr>
          <p:cNvPr id="572418" name="Picture 2" descr="http://t0.gstatic.com/images?q=tbn:ANd9GcTBJnb9kumjVEQe6VlObQ60BPyqxq3tOxMT_kIwJfC4G2qOnL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86104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308070"/>
      </p:ext>
    </p:extLst>
  </p:cSld>
  <p:clrMapOvr>
    <a:masterClrMapping/>
  </p:clrMapOvr>
</p:sld>
</file>

<file path=ppt/theme/theme1.xml><?xml version="1.0" encoding="utf-8"?>
<a:theme xmlns:a="http://schemas.openxmlformats.org/drawingml/2006/main" name="Fatia">
  <a:themeElements>
    <a:clrScheme name="Fatia">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Fatia">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tia">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1013</TotalTime>
  <Words>2214</Words>
  <Application>Microsoft Office PowerPoint</Application>
  <PresentationFormat>Apresentação na tela (4:3)</PresentationFormat>
  <Paragraphs>662</Paragraphs>
  <Slides>103</Slides>
  <Notes>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103</vt:i4>
      </vt:variant>
    </vt:vector>
  </HeadingPairs>
  <TitlesOfParts>
    <vt:vector size="111" baseType="lpstr">
      <vt:lpstr>Arial</vt:lpstr>
      <vt:lpstr>Calibri</vt:lpstr>
      <vt:lpstr>Century Gothic</vt:lpstr>
      <vt:lpstr>StarSymbol</vt:lpstr>
      <vt:lpstr>Times New Roman</vt:lpstr>
      <vt:lpstr>Wingdings</vt:lpstr>
      <vt:lpstr>Wingdings 3</vt:lpstr>
      <vt:lpstr>Fatia</vt:lpstr>
      <vt:lpstr>Apresentação do PowerPoint</vt:lpstr>
      <vt:lpstr>Aplicativos</vt:lpstr>
      <vt:lpstr>Software Aplicativo</vt:lpstr>
      <vt:lpstr>Aplicativos Operacionais</vt:lpstr>
      <vt:lpstr>Aplicativos Operacionais</vt:lpstr>
      <vt:lpstr>Aplicativos gerenciais</vt:lpstr>
      <vt:lpstr>Editores de Texto</vt:lpstr>
      <vt:lpstr>Planilhas Eletrônicas</vt:lpstr>
      <vt:lpstr>Banco de dados</vt:lpstr>
      <vt:lpstr>Apresentação Eletrônica</vt:lpstr>
      <vt:lpstr>Editoração Eletrônica e Programas Gráficos</vt:lpstr>
      <vt:lpstr>SOFTWARES UTILITÁRIOS</vt:lpstr>
      <vt:lpstr>Apresentação do PowerPoint</vt:lpstr>
      <vt:lpstr>Apresentação do PowerPoint</vt:lpstr>
      <vt:lpstr>Tecnologia da Informação</vt:lpstr>
      <vt:lpstr>Unidade de informação</vt:lpstr>
      <vt:lpstr>Hardware</vt:lpstr>
      <vt:lpstr>Computador</vt:lpstr>
      <vt:lpstr>Computador</vt:lpstr>
      <vt:lpstr>Computador</vt:lpstr>
      <vt:lpstr>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Periféricos do computador</vt:lpstr>
      <vt:lpstr>Tipos de Computador</vt:lpstr>
      <vt:lpstr>Tipos de Computador</vt:lpstr>
      <vt:lpstr>Tipos de Computador</vt:lpstr>
      <vt:lpstr>Tipos de Computador</vt:lpstr>
      <vt:lpstr>Tipos de Computador</vt:lpstr>
      <vt:lpstr>O QUE É SOFTWARE?</vt:lpstr>
      <vt:lpstr>SOFTWARE X HARDWARE</vt:lpstr>
      <vt:lpstr>CATEGORIAS DE SOFTWARE</vt:lpstr>
      <vt:lpstr>Apresentação do PowerPoint</vt:lpstr>
      <vt:lpstr>Sistemas Operacionais</vt:lpstr>
      <vt:lpstr>Sistemas Operacionais</vt:lpstr>
      <vt:lpstr>Apresentação do PowerPoint</vt:lpstr>
      <vt:lpstr>Apresentação do PowerPoint</vt:lpstr>
      <vt:lpstr>Apresentação do PowerPoint</vt:lpstr>
      <vt:lpstr>COMPATIBILIDADE</vt:lpstr>
      <vt:lpstr>Sistemas Operacionais</vt:lpstr>
      <vt:lpstr>Apresentação do PowerPoint</vt:lpstr>
      <vt:lpstr>Sistemas Operacionais</vt:lpstr>
      <vt:lpstr>Apresentação do PowerPoint</vt:lpstr>
      <vt:lpstr>Apresentação do PowerPoint</vt:lpstr>
      <vt:lpstr>Apresentação do PowerPoint</vt:lpstr>
      <vt:lpstr>Apresentação do PowerPoint</vt:lpstr>
      <vt:lpstr>Apresentação do PowerPoint</vt:lpstr>
      <vt:lpstr>Apresentação do PowerPoint</vt:lpstr>
      <vt:lpstr>Sistemas Operacionais</vt:lpstr>
      <vt:lpstr>Apresentação do PowerPoint</vt:lpstr>
      <vt:lpstr>Apresentação do PowerPoint</vt:lpstr>
      <vt:lpstr>Aplicativos</vt:lpstr>
      <vt:lpstr>SOFTWARES UTILITÁRIOS</vt:lpstr>
      <vt:lpstr>Tipos de distribuições</vt:lpstr>
      <vt:lpstr>Tipos de distribuições</vt:lpstr>
      <vt:lpstr>Apresentação do PowerPoint</vt:lpstr>
      <vt:lpstr>O QUE É INTERNET?</vt:lpstr>
      <vt:lpstr>Apresentação do PowerPoint</vt:lpstr>
      <vt:lpstr>Linha discada</vt:lpstr>
      <vt:lpstr>Conexão ADSL (Linha de Assinante Assíncrona Digital)</vt:lpstr>
      <vt:lpstr>Cabo</vt:lpstr>
      <vt:lpstr>Satélite</vt:lpstr>
      <vt:lpstr>3G</vt:lpstr>
      <vt:lpstr>Wi-fi</vt:lpstr>
      <vt:lpstr>Apresentação do PowerPoint</vt:lpstr>
      <vt:lpstr>World Wide Web (WWW)</vt:lpstr>
      <vt:lpstr>Navegador Web</vt:lpstr>
      <vt:lpstr>Ferramenta de Busca de Informações</vt:lpstr>
      <vt:lpstr>E-mail</vt:lpstr>
      <vt:lpstr>Webmail</vt:lpstr>
      <vt:lpstr>Programas Clientes de Correio Eletrônico</vt:lpstr>
      <vt:lpstr>Programas Clientes de Correio Eletrônico</vt:lpstr>
      <vt:lpstr>Apresentação do PowerPoint</vt:lpstr>
      <vt:lpstr>Princípios da Segurança da Informação</vt:lpstr>
      <vt:lpstr>Atacantes ou invasores - Hacker</vt:lpstr>
      <vt:lpstr>Atacantes ou invasores - Cracker</vt:lpstr>
      <vt:lpstr>Atacantes ou invasores - Lammer</vt:lpstr>
      <vt:lpstr>Atacantes ou invasores - Bancker</vt:lpstr>
      <vt:lpstr>Atacantes ou invasores - Phisher</vt:lpstr>
      <vt:lpstr>Atacantes ou invasores - Spammer </vt:lpstr>
      <vt:lpstr>CÓDIGOS MALICIOSOS- Cavalos de Tróia</vt:lpstr>
      <vt:lpstr>CÓDIGOS MALICIOSOS- Spyware</vt:lpstr>
      <vt:lpstr>CÓDIGOS MALICIOSOS- Keyloggers</vt:lpstr>
      <vt:lpstr>CÓDIGOS MALICIOSOS- Screenloggers </vt:lpstr>
      <vt:lpstr>CÓDIGOS MALICIOSOS-  Vírus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usuario</dc:creator>
  <cp:lastModifiedBy>GETÚLIO DA SILVA SANTOS</cp:lastModifiedBy>
  <cp:revision>144</cp:revision>
  <dcterms:created xsi:type="dcterms:W3CDTF">2008-05-15T23:46:38Z</dcterms:created>
  <dcterms:modified xsi:type="dcterms:W3CDTF">2022-11-15T21:45:40Z</dcterms:modified>
</cp:coreProperties>
</file>